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76" r:id="rId4"/>
    <p:sldId id="270" r:id="rId5"/>
    <p:sldId id="258" r:id="rId6"/>
    <p:sldId id="272" r:id="rId7"/>
    <p:sldId id="269" r:id="rId8"/>
    <p:sldId id="271" r:id="rId9"/>
    <p:sldId id="274" r:id="rId10"/>
    <p:sldId id="273" r:id="rId11"/>
    <p:sldId id="275" r:id="rId12"/>
    <p:sldId id="265" r:id="rId13"/>
    <p:sldId id="278" r:id="rId14"/>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4E2A"/>
    <a:srgbClr val="9F1714"/>
    <a:srgbClr val="D55225"/>
    <a:srgbClr val="ECAE99"/>
    <a:srgbClr val="D07155"/>
    <a:srgbClr val="F2C8B9"/>
    <a:srgbClr val="9B594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5" autoAdjust="0"/>
  </p:normalViewPr>
  <p:slideViewPr>
    <p:cSldViewPr snapToGrid="0">
      <p:cViewPr varScale="1">
        <p:scale>
          <a:sx n="77" d="100"/>
          <a:sy n="77" d="100"/>
        </p:scale>
        <p:origin x="313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lang="en-AU"/>
          </a:p>
        </p:txBody>
      </p:sp>
      <p:sp>
        <p:nvSpPr>
          <p:cNvPr id="3" name="Date Placeholder 2"/>
          <p:cNvSpPr>
            <a:spLocks noGrp="1"/>
          </p:cNvSpPr>
          <p:nvPr>
            <p:ph type="dt" idx="1"/>
          </p:nvPr>
        </p:nvSpPr>
        <p:spPr>
          <a:xfrm>
            <a:off x="3855082" y="0"/>
            <a:ext cx="2950529" cy="497524"/>
          </a:xfrm>
          <a:prstGeom prst="rect">
            <a:avLst/>
          </a:prstGeom>
        </p:spPr>
        <p:txBody>
          <a:bodyPr vert="horz" lIns="91559" tIns="45779" rIns="91559" bIns="45779" rtlCol="0"/>
          <a:lstStyle>
            <a:lvl1pPr algn="r">
              <a:defRPr sz="1200"/>
            </a:lvl1pPr>
          </a:lstStyle>
          <a:p>
            <a:fld id="{926488E4-2509-4A36-9F80-4E011CB53AEA}" type="datetimeFigureOut">
              <a:rPr lang="en-AU" smtClean="0"/>
              <a:t>13/10/2025</a:t>
            </a:fld>
            <a:endParaRPr lang="en-AU"/>
          </a:p>
        </p:txBody>
      </p:sp>
      <p:sp>
        <p:nvSpPr>
          <p:cNvPr id="4" name="Slide Image Placeholder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559" tIns="45779" rIns="91559" bIns="45779" rtlCol="0" anchor="ctr"/>
          <a:lstStyle/>
          <a:p>
            <a:endParaRPr lang="en-AU"/>
          </a:p>
        </p:txBody>
      </p:sp>
      <p:sp>
        <p:nvSpPr>
          <p:cNvPr id="5" name="Notes Placeholder 4"/>
          <p:cNvSpPr>
            <a:spLocks noGrp="1"/>
          </p:cNvSpPr>
          <p:nvPr>
            <p:ph type="body" sz="quarter" idx="3"/>
          </p:nvPr>
        </p:nvSpPr>
        <p:spPr>
          <a:xfrm>
            <a:off x="680403" y="4782900"/>
            <a:ext cx="5446396" cy="3913425"/>
          </a:xfrm>
          <a:prstGeom prst="rect">
            <a:avLst/>
          </a:prstGeom>
        </p:spPr>
        <p:txBody>
          <a:bodyPr vert="horz" lIns="91559" tIns="45779" rIns="91559" bIns="457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1814"/>
            <a:ext cx="2950529" cy="497524"/>
          </a:xfrm>
          <a:prstGeom prst="rect">
            <a:avLst/>
          </a:prstGeom>
        </p:spPr>
        <p:txBody>
          <a:bodyPr vert="horz" lIns="91559" tIns="45779" rIns="91559" bIns="45779" rtlCol="0" anchor="b"/>
          <a:lstStyle>
            <a:lvl1pPr algn="l">
              <a:defRPr sz="1200"/>
            </a:lvl1pPr>
          </a:lstStyle>
          <a:p>
            <a:endParaRPr lang="en-AU"/>
          </a:p>
        </p:txBody>
      </p:sp>
      <p:sp>
        <p:nvSpPr>
          <p:cNvPr id="7" name="Slide Number Placeholder 6"/>
          <p:cNvSpPr>
            <a:spLocks noGrp="1"/>
          </p:cNvSpPr>
          <p:nvPr>
            <p:ph type="sldNum" sz="quarter" idx="5"/>
          </p:nvPr>
        </p:nvSpPr>
        <p:spPr>
          <a:xfrm>
            <a:off x="3855082" y="9441814"/>
            <a:ext cx="2950529" cy="497524"/>
          </a:xfrm>
          <a:prstGeom prst="rect">
            <a:avLst/>
          </a:prstGeom>
        </p:spPr>
        <p:txBody>
          <a:bodyPr vert="horz" lIns="91559" tIns="45779" rIns="91559" bIns="45779" rtlCol="0" anchor="b"/>
          <a:lstStyle>
            <a:lvl1pPr algn="r">
              <a:defRPr sz="1200"/>
            </a:lvl1pPr>
          </a:lstStyle>
          <a:p>
            <a:fld id="{2CDF05AF-DFB5-44DE-A3C4-F5DE6E5B2ECD}" type="slidenum">
              <a:rPr lang="en-AU" smtClean="0"/>
              <a:t>‹#›</a:t>
            </a:fld>
            <a:endParaRPr lang="en-AU"/>
          </a:p>
        </p:txBody>
      </p:sp>
    </p:spTree>
    <p:extLst>
      <p:ext uri="{BB962C8B-B14F-4D97-AF65-F5344CB8AC3E}">
        <p14:creationId xmlns:p14="http://schemas.microsoft.com/office/powerpoint/2010/main" val="43467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3AEB5-AC44-4F8F-AA2C-5AB65633D54F}"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355076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3AEB5-AC44-4F8F-AA2C-5AB65633D54F}"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173140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3AEB5-AC44-4F8F-AA2C-5AB65633D54F}"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161863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3AEB5-AC44-4F8F-AA2C-5AB65633D54F}"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71096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13AEB5-AC44-4F8F-AA2C-5AB65633D54F}"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3128206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3AEB5-AC44-4F8F-AA2C-5AB65633D54F}" type="datetimeFigureOut">
              <a:rPr lang="en-AU" smtClean="0"/>
              <a:t>13/10/2025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38321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3AEB5-AC44-4F8F-AA2C-5AB65633D54F}" type="datetimeFigureOut">
              <a:rPr lang="en-AU" smtClean="0"/>
              <a:t>13/10/2025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254428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3AEB5-AC44-4F8F-AA2C-5AB65633D54F}" type="datetimeFigureOut">
              <a:rPr lang="en-AU" smtClean="0"/>
              <a:t>13/10/2025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181396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3AEB5-AC44-4F8F-AA2C-5AB65633D54F}" type="datetimeFigureOut">
              <a:rPr lang="en-AU" smtClean="0"/>
              <a:t>13/10/2025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293993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13AEB5-AC44-4F8F-AA2C-5AB65633D54F}" type="datetimeFigureOut">
              <a:rPr lang="en-AU" smtClean="0"/>
              <a:t>13/10/2025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135898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13AEB5-AC44-4F8F-AA2C-5AB65633D54F}" type="datetimeFigureOut">
              <a:rPr lang="en-AU" smtClean="0"/>
              <a:t>13/10/2025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5095568-7A04-41AC-A3E1-97A368CAFFBC}" type="slidenum">
              <a:rPr lang="en-AU" smtClean="0"/>
              <a:t>‹#›</a:t>
            </a:fld>
            <a:endParaRPr lang="en-AU"/>
          </a:p>
        </p:txBody>
      </p:sp>
    </p:spTree>
    <p:extLst>
      <p:ext uri="{BB962C8B-B14F-4D97-AF65-F5344CB8AC3E}">
        <p14:creationId xmlns:p14="http://schemas.microsoft.com/office/powerpoint/2010/main" val="2003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E13AEB5-AC44-4F8F-AA2C-5AB65633D54F}" type="datetimeFigureOut">
              <a:rPr lang="en-AU" smtClean="0"/>
              <a:t>13/10/2025</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095568-7A04-41AC-A3E1-97A368CAFFBC}" type="slidenum">
              <a:rPr lang="en-AU" smtClean="0"/>
              <a:t>‹#›</a:t>
            </a:fld>
            <a:endParaRPr lang="en-AU"/>
          </a:p>
        </p:txBody>
      </p:sp>
    </p:spTree>
    <p:extLst>
      <p:ext uri="{BB962C8B-B14F-4D97-AF65-F5344CB8AC3E}">
        <p14:creationId xmlns:p14="http://schemas.microsoft.com/office/powerpoint/2010/main" val="1155279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waddingtonps.wa.edu.au/" TargetMode="External"/><Relationship Id="rId2" Type="http://schemas.openxmlformats.org/officeDocument/2006/relationships/hyperlink" Target="mailto:Waddington.ps@education.wa.edu.au"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867" r="3349"/>
          <a:stretch/>
        </p:blipFill>
        <p:spPr>
          <a:xfrm rot="5400000">
            <a:off x="-801988" y="2246015"/>
            <a:ext cx="8262017" cy="7057953"/>
          </a:xfrm>
          <a:prstGeom prst="rect">
            <a:avLst/>
          </a:prstGeom>
        </p:spPr>
      </p:pic>
      <p:sp>
        <p:nvSpPr>
          <p:cNvPr id="20" name="Subtitle 2"/>
          <p:cNvSpPr txBox="1">
            <a:spLocks/>
          </p:cNvSpPr>
          <p:nvPr/>
        </p:nvSpPr>
        <p:spPr>
          <a:xfrm>
            <a:off x="-204731" y="9406775"/>
            <a:ext cx="7057954" cy="499225"/>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grpSp>
        <p:nvGrpSpPr>
          <p:cNvPr id="8" name="Group 7">
            <a:extLst>
              <a:ext uri="{FF2B5EF4-FFF2-40B4-BE49-F238E27FC236}">
                <a16:creationId xmlns:a16="http://schemas.microsoft.com/office/drawing/2014/main" id="{2BEDB7ED-CE2C-69AE-3919-EE66C4365535}"/>
              </a:ext>
            </a:extLst>
          </p:cNvPr>
          <p:cNvGrpSpPr/>
          <p:nvPr/>
        </p:nvGrpSpPr>
        <p:grpSpPr>
          <a:xfrm>
            <a:off x="-222091" y="-1267064"/>
            <a:ext cx="9650095" cy="2995863"/>
            <a:chOff x="-222091" y="-1267064"/>
            <a:chExt cx="9650095" cy="2995863"/>
          </a:xfrm>
        </p:grpSpPr>
        <p:sp>
          <p:nvSpPr>
            <p:cNvPr id="6" name="Isosceles Triangle 5">
              <a:extLst>
                <a:ext uri="{FF2B5EF4-FFF2-40B4-BE49-F238E27FC236}">
                  <a16:creationId xmlns:a16="http://schemas.microsoft.com/office/drawing/2014/main" id="{2832122D-013C-39AD-AD49-D205C311BAC2}"/>
                </a:ext>
              </a:extLst>
            </p:cNvPr>
            <p:cNvSpPr/>
            <p:nvPr/>
          </p:nvSpPr>
          <p:spPr>
            <a:xfrm rot="5400000" flipH="1">
              <a:off x="3105025" y="-4594180"/>
              <a:ext cx="2995863" cy="9650095"/>
            </a:xfrm>
            <a:prstGeom prst="triangle">
              <a:avLst>
                <a:gd name="adj" fmla="val 0"/>
              </a:avLst>
            </a:prstGeom>
            <a:solidFill>
              <a:srgbClr val="C00000"/>
            </a:solidFill>
            <a:ln w="38100">
              <a:solidFill>
                <a:srgbClr val="BF4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18854" y="113607"/>
              <a:ext cx="3157166" cy="1200329"/>
            </a:xfrm>
            <a:prstGeom prst="rect">
              <a:avLst/>
            </a:prstGeom>
            <a:noFill/>
          </p:spPr>
          <p:txBody>
            <a:bodyPr wrap="square" rtlCol="0">
              <a:spAutoFit/>
            </a:bodyPr>
            <a:lstStyle/>
            <a:p>
              <a:r>
                <a:rPr lang="en-AU" sz="3600" b="1" dirty="0">
                  <a:solidFill>
                    <a:schemeClr val="accent2">
                      <a:lumMod val="40000"/>
                      <a:lumOff val="60000"/>
                    </a:schemeClr>
                  </a:solidFill>
                </a:rPr>
                <a:t>Waddington Primary School</a:t>
              </a:r>
            </a:p>
          </p:txBody>
        </p:sp>
        <p:sp>
          <p:nvSpPr>
            <p:cNvPr id="22" name="TextBox 21"/>
            <p:cNvSpPr txBox="1"/>
            <p:nvPr/>
          </p:nvSpPr>
          <p:spPr>
            <a:xfrm>
              <a:off x="118854" y="1205579"/>
              <a:ext cx="6410784" cy="523220"/>
            </a:xfrm>
            <a:prstGeom prst="rect">
              <a:avLst/>
            </a:prstGeom>
            <a:noFill/>
          </p:spPr>
          <p:txBody>
            <a:bodyPr wrap="square" rtlCol="0">
              <a:spAutoFit/>
            </a:bodyPr>
            <a:lstStyle/>
            <a:p>
              <a:r>
                <a:rPr lang="en-AU" sz="2800" b="1" dirty="0">
                  <a:solidFill>
                    <a:schemeClr val="bg1"/>
                  </a:solidFill>
                </a:rPr>
                <a:t>2026 Kindergarten Information</a:t>
              </a:r>
            </a:p>
          </p:txBody>
        </p:sp>
      </p:grpSp>
      <p:grpSp>
        <p:nvGrpSpPr>
          <p:cNvPr id="4" name="Group 3">
            <a:extLst>
              <a:ext uri="{FF2B5EF4-FFF2-40B4-BE49-F238E27FC236}">
                <a16:creationId xmlns:a16="http://schemas.microsoft.com/office/drawing/2014/main" id="{D9686C2F-A7EA-8C31-F3B8-A6EB5C456EFB}"/>
              </a:ext>
            </a:extLst>
          </p:cNvPr>
          <p:cNvGrpSpPr/>
          <p:nvPr/>
        </p:nvGrpSpPr>
        <p:grpSpPr>
          <a:xfrm>
            <a:off x="2583118" y="8438650"/>
            <a:ext cx="4279654" cy="874789"/>
            <a:chOff x="2040206" y="8226228"/>
            <a:chExt cx="4279654" cy="874789"/>
          </a:xfrm>
        </p:grpSpPr>
        <p:sp>
          <p:nvSpPr>
            <p:cNvPr id="3" name="TextBox 2">
              <a:extLst>
                <a:ext uri="{FF2B5EF4-FFF2-40B4-BE49-F238E27FC236}">
                  <a16:creationId xmlns:a16="http://schemas.microsoft.com/office/drawing/2014/main" id="{9D286C8F-31A5-354C-45DD-EE6B578D5303}"/>
                </a:ext>
              </a:extLst>
            </p:cNvPr>
            <p:cNvSpPr txBox="1"/>
            <p:nvPr/>
          </p:nvSpPr>
          <p:spPr>
            <a:xfrm flipH="1">
              <a:off x="2040206" y="8226228"/>
              <a:ext cx="4279654" cy="874789"/>
            </a:xfrm>
            <a:prstGeom prst="rect">
              <a:avLst/>
            </a:prstGeom>
            <a:solidFill>
              <a:srgbClr val="C00000"/>
            </a:solidFill>
          </p:spPr>
          <p:txBody>
            <a:bodyPr wrap="square" rtlCol="0">
              <a:spAutoFit/>
            </a:bodyPr>
            <a:lstStyle/>
            <a:p>
              <a:endParaRPr lang="en-AU"/>
            </a:p>
          </p:txBody>
        </p:sp>
        <p:pic>
          <p:nvPicPr>
            <p:cNvPr id="2" name="1C6C3342-8B0C-4B92-BBCF-2BC1F1104B83">
              <a:extLst>
                <a:ext uri="{FF2B5EF4-FFF2-40B4-BE49-F238E27FC236}">
                  <a16:creationId xmlns:a16="http://schemas.microsoft.com/office/drawing/2014/main" id="{74B2A8F5-FC18-0C9E-7FF8-33DE8ADE2E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732" y="8335028"/>
              <a:ext cx="3056119" cy="6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215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210" y="6700969"/>
            <a:ext cx="3630740" cy="2723055"/>
          </a:xfrm>
          <a:prstGeom prst="rect">
            <a:avLst/>
          </a:prstGeom>
        </p:spPr>
      </p:pic>
      <p:sp>
        <p:nvSpPr>
          <p:cNvPr id="20" name="Rectangle 19"/>
          <p:cNvSpPr/>
          <p:nvPr/>
        </p:nvSpPr>
        <p:spPr>
          <a:xfrm flipH="1">
            <a:off x="-248208" y="3646899"/>
            <a:ext cx="8094346" cy="3054070"/>
          </a:xfrm>
          <a:prstGeom prst="rect">
            <a:avLst/>
          </a:prstGeom>
          <a:solidFill>
            <a:schemeClr val="bg1"/>
          </a:solidFill>
          <a:ln>
            <a:noFill/>
          </a:ln>
          <a:effectLst>
            <a:outerShdw blurRad="152400" dist="25400" dir="5400000" sx="106000" sy="106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34949" y="139455"/>
            <a:ext cx="6388099" cy="522279"/>
          </a:xfrm>
        </p:spPr>
        <p:txBody>
          <a:bodyPr>
            <a:noAutofit/>
          </a:bodyPr>
          <a:lstStyle/>
          <a:p>
            <a:r>
              <a:rPr lang="en-AU" sz="2400" b="1" dirty="0">
                <a:latin typeface="+mn-lt"/>
              </a:rPr>
              <a:t>Change of Information</a:t>
            </a:r>
          </a:p>
        </p:txBody>
      </p:sp>
      <p:sp>
        <p:nvSpPr>
          <p:cNvPr id="10" name="Content Placeholder 2"/>
          <p:cNvSpPr>
            <a:spLocks noGrp="1"/>
          </p:cNvSpPr>
          <p:nvPr>
            <p:ph idx="1"/>
          </p:nvPr>
        </p:nvSpPr>
        <p:spPr>
          <a:xfrm>
            <a:off x="234949" y="547428"/>
            <a:ext cx="6388099" cy="3415283"/>
          </a:xfrm>
        </p:spPr>
        <p:txBody>
          <a:bodyPr>
            <a:normAutofit/>
          </a:bodyPr>
          <a:lstStyle/>
          <a:p>
            <a:pPr marL="0" indent="0" algn="just">
              <a:spcBef>
                <a:spcPts val="0"/>
              </a:spcBef>
              <a:buNone/>
            </a:pPr>
            <a:r>
              <a:rPr lang="en-AU" sz="1800" dirty="0"/>
              <a:t>The information you provide on the enrolment form is very important in helping us look after your child and needs to be kept up to date.</a:t>
            </a:r>
          </a:p>
          <a:p>
            <a:pPr marL="0" indent="0" algn="just">
              <a:spcBef>
                <a:spcPts val="0"/>
              </a:spcBef>
              <a:buNone/>
            </a:pPr>
            <a:endParaRPr lang="en-AU" sz="1800" dirty="0"/>
          </a:p>
          <a:p>
            <a:pPr marL="0" indent="0" algn="just">
              <a:spcBef>
                <a:spcPts val="0"/>
              </a:spcBef>
              <a:buNone/>
            </a:pPr>
            <a:r>
              <a:rPr lang="en-AU" sz="1800" dirty="0"/>
              <a:t>In particular, we need to know of any changes to your:</a:t>
            </a:r>
          </a:p>
          <a:p>
            <a:pPr algn="just">
              <a:spcBef>
                <a:spcPts val="0"/>
              </a:spcBef>
            </a:pPr>
            <a:r>
              <a:rPr lang="en-AU" sz="1800" dirty="0"/>
              <a:t>Address</a:t>
            </a:r>
          </a:p>
          <a:p>
            <a:pPr algn="just">
              <a:spcBef>
                <a:spcPts val="0"/>
              </a:spcBef>
            </a:pPr>
            <a:r>
              <a:rPr lang="en-AU" sz="1800" dirty="0"/>
              <a:t>Email</a:t>
            </a:r>
          </a:p>
          <a:p>
            <a:pPr algn="just">
              <a:spcBef>
                <a:spcPts val="0"/>
              </a:spcBef>
            </a:pPr>
            <a:r>
              <a:rPr lang="en-AU" sz="1800" dirty="0"/>
              <a:t>Phone numbers</a:t>
            </a:r>
          </a:p>
          <a:p>
            <a:pPr algn="just">
              <a:spcBef>
                <a:spcPts val="0"/>
              </a:spcBef>
            </a:pPr>
            <a:r>
              <a:rPr lang="en-AU" sz="1800" dirty="0"/>
              <a:t>Emergency contacts</a:t>
            </a:r>
          </a:p>
          <a:p>
            <a:pPr algn="just">
              <a:spcBef>
                <a:spcPts val="0"/>
              </a:spcBef>
            </a:pPr>
            <a:r>
              <a:rPr lang="en-AU" sz="1800" dirty="0"/>
              <a:t>Custody information</a:t>
            </a:r>
          </a:p>
          <a:p>
            <a:pPr algn="just">
              <a:spcBef>
                <a:spcPts val="0"/>
              </a:spcBef>
            </a:pPr>
            <a:r>
              <a:rPr lang="en-AU" sz="1800" dirty="0"/>
              <a:t>Child’s medical information</a:t>
            </a:r>
          </a:p>
          <a:p>
            <a:pPr marL="0" indent="0" algn="just">
              <a:spcBef>
                <a:spcPts val="0"/>
              </a:spcBef>
              <a:buNone/>
            </a:pPr>
            <a:endParaRPr lang="en-AU" sz="2000" dirty="0"/>
          </a:p>
        </p:txBody>
      </p:sp>
      <p:sp>
        <p:nvSpPr>
          <p:cNvPr id="14" name="Title 1"/>
          <p:cNvSpPr txBox="1">
            <a:spLocks/>
          </p:cNvSpPr>
          <p:nvPr/>
        </p:nvSpPr>
        <p:spPr>
          <a:xfrm>
            <a:off x="234949" y="3620434"/>
            <a:ext cx="6388099" cy="5222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400" b="1" dirty="0">
                <a:latin typeface="+mn-lt"/>
              </a:rPr>
              <a:t>Voluntary Contributions</a:t>
            </a:r>
          </a:p>
        </p:txBody>
      </p:sp>
      <p:sp>
        <p:nvSpPr>
          <p:cNvPr id="15" name="Content Placeholder 2"/>
          <p:cNvSpPr txBox="1">
            <a:spLocks/>
          </p:cNvSpPr>
          <p:nvPr/>
        </p:nvSpPr>
        <p:spPr>
          <a:xfrm>
            <a:off x="211026" y="4074028"/>
            <a:ext cx="6335822" cy="388151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AU" sz="1800" dirty="0"/>
              <a:t>Voluntary contributions provide our school with additional funds, which allow us to enhance the educational programs and resources to the children.</a:t>
            </a:r>
          </a:p>
          <a:p>
            <a:pPr marL="0" indent="0" algn="just">
              <a:spcBef>
                <a:spcPts val="0"/>
              </a:spcBef>
              <a:buFont typeface="Arial" panose="020B0604020202020204" pitchFamily="34" charset="0"/>
              <a:buNone/>
            </a:pPr>
            <a:endParaRPr lang="en-AU" sz="1800" dirty="0"/>
          </a:p>
          <a:p>
            <a:pPr marL="0" indent="0" algn="just">
              <a:spcBef>
                <a:spcPts val="0"/>
              </a:spcBef>
              <a:buFont typeface="Arial" panose="020B0604020202020204" pitchFamily="34" charset="0"/>
              <a:buNone/>
            </a:pPr>
            <a:r>
              <a:rPr lang="en-AU" sz="1800" dirty="0"/>
              <a:t>The contribution amount is kept to a minimum as we understand that there are financial pressures on many families.</a:t>
            </a:r>
          </a:p>
          <a:p>
            <a:pPr marL="0" indent="0" algn="just">
              <a:spcBef>
                <a:spcPts val="0"/>
              </a:spcBef>
              <a:buFont typeface="Arial" panose="020B0604020202020204" pitchFamily="34" charset="0"/>
              <a:buNone/>
            </a:pPr>
            <a:endParaRPr lang="en-AU" sz="1800" dirty="0"/>
          </a:p>
          <a:p>
            <a:pPr marL="0" indent="0" algn="just">
              <a:spcBef>
                <a:spcPts val="0"/>
              </a:spcBef>
              <a:buFont typeface="Arial" panose="020B0604020202020204" pitchFamily="34" charset="0"/>
              <a:buNone/>
            </a:pPr>
            <a:r>
              <a:rPr lang="en-AU" sz="1800" dirty="0"/>
              <a:t>You can make your contribution of $35 per child at Reception.</a:t>
            </a:r>
          </a:p>
        </p:txBody>
      </p:sp>
      <p:sp>
        <p:nvSpPr>
          <p:cNvPr id="4" name="Subtitle 2">
            <a:extLst>
              <a:ext uri="{FF2B5EF4-FFF2-40B4-BE49-F238E27FC236}">
                <a16:creationId xmlns:a16="http://schemas.microsoft.com/office/drawing/2014/main" id="{0516CFED-FBFA-E121-7AEE-EB682A513199}"/>
              </a:ext>
            </a:extLst>
          </p:cNvPr>
          <p:cNvSpPr txBox="1">
            <a:spLocks/>
          </p:cNvSpPr>
          <p:nvPr/>
        </p:nvSpPr>
        <p:spPr>
          <a:xfrm>
            <a:off x="-1" y="9358573"/>
            <a:ext cx="6853223" cy="547428"/>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148425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491" y="0"/>
            <a:ext cx="7081949" cy="9813139"/>
          </a:xfrm>
        </p:spPr>
      </p:pic>
      <p:grpSp>
        <p:nvGrpSpPr>
          <p:cNvPr id="4" name="Group 3"/>
          <p:cNvGrpSpPr/>
          <p:nvPr/>
        </p:nvGrpSpPr>
        <p:grpSpPr>
          <a:xfrm flipH="1">
            <a:off x="-46041" y="-56163"/>
            <a:ext cx="6998383" cy="9975441"/>
            <a:chOff x="159555" y="-39607"/>
            <a:chExt cx="9001784" cy="6906074"/>
          </a:xfrm>
        </p:grpSpPr>
        <p:cxnSp>
          <p:nvCxnSpPr>
            <p:cNvPr id="5" name="Straight Connector 4"/>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896" y="1"/>
              <a:ext cx="2269443"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rgbClr val="F2C8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8" name="Freeform 7"/>
            <p:cNvSpPr/>
            <p:nvPr/>
          </p:nvSpPr>
          <p:spPr>
            <a:xfrm>
              <a:off x="7142067" y="-39607"/>
              <a:ext cx="1948147" cy="686646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rgbClr val="ECAE9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9" name="Freeform 8"/>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 name="Freeform 9"/>
            <p:cNvSpPr/>
            <p:nvPr/>
          </p:nvSpPr>
          <p:spPr>
            <a:xfrm>
              <a:off x="7010428"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Freeform 10"/>
            <p:cNvSpPr/>
            <p:nvPr/>
          </p:nvSpPr>
          <p:spPr>
            <a:xfrm>
              <a:off x="8295776" y="-8467"/>
              <a:ext cx="857531"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D07155"/>
            </a:solidFill>
            <a:ln>
              <a:solidFill>
                <a:srgbClr val="ECAE99"/>
              </a:solid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2" name="Freeform 11"/>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BF4E2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Freeform 12"/>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9F171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Freeform 13"/>
            <p:cNvSpPr/>
            <p:nvPr/>
          </p:nvSpPr>
          <p:spPr>
            <a:xfrm>
              <a:off x="159555"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15" name="Subtitle 2">
            <a:extLst>
              <a:ext uri="{FF2B5EF4-FFF2-40B4-BE49-F238E27FC236}">
                <a16:creationId xmlns:a16="http://schemas.microsoft.com/office/drawing/2014/main" id="{F9EE9CDC-8795-B036-AD4F-EC85BF10658E}"/>
              </a:ext>
            </a:extLst>
          </p:cNvPr>
          <p:cNvSpPr txBox="1">
            <a:spLocks/>
          </p:cNvSpPr>
          <p:nvPr/>
        </p:nvSpPr>
        <p:spPr>
          <a:xfrm>
            <a:off x="-38361" y="9376013"/>
            <a:ext cx="7203801" cy="522192"/>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sz="1600" b="1" dirty="0">
                <a:solidFill>
                  <a:schemeClr val="bg1"/>
                </a:solidFill>
              </a:rPr>
              <a:t>Respect • Responsibility • Kindness • Persistence • Courage</a:t>
            </a:r>
          </a:p>
        </p:txBody>
      </p:sp>
    </p:spTree>
    <p:extLst>
      <p:ext uri="{BB962C8B-B14F-4D97-AF65-F5344CB8AC3E}">
        <p14:creationId xmlns:p14="http://schemas.microsoft.com/office/powerpoint/2010/main" val="394136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6207" r="18534" b="1096"/>
          <a:stretch/>
        </p:blipFill>
        <p:spPr>
          <a:xfrm rot="5400000">
            <a:off x="-759440" y="2171438"/>
            <a:ext cx="8346363" cy="7122762"/>
          </a:xfrm>
          <a:prstGeom prst="rect">
            <a:avLst/>
          </a:prstGeom>
        </p:spPr>
      </p:pic>
      <p:sp>
        <p:nvSpPr>
          <p:cNvPr id="6" name="Title 1"/>
          <p:cNvSpPr txBox="1">
            <a:spLocks/>
          </p:cNvSpPr>
          <p:nvPr/>
        </p:nvSpPr>
        <p:spPr>
          <a:xfrm>
            <a:off x="-147638" y="-11385"/>
            <a:ext cx="5862638" cy="1648326"/>
          </a:xfrm>
          <a:prstGeom prst="rect">
            <a:avLst/>
          </a:prstGeom>
          <a:solidFill>
            <a:srgbClr val="C00000"/>
          </a:solidFill>
          <a:ln w="38100">
            <a:solidFill>
              <a:srgbClr val="9B594E"/>
            </a:solidFill>
          </a:ln>
        </p:spPr>
        <p:txBody>
          <a:bodyPr vert="horz" lIns="91440" tIns="45720" rIns="91440" bIns="4572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AU" sz="3200" dirty="0"/>
          </a:p>
        </p:txBody>
      </p:sp>
      <p:grpSp>
        <p:nvGrpSpPr>
          <p:cNvPr id="58" name="Group 57"/>
          <p:cNvGrpSpPr/>
          <p:nvPr/>
        </p:nvGrpSpPr>
        <p:grpSpPr>
          <a:xfrm>
            <a:off x="-147639" y="-85191"/>
            <a:ext cx="7129009" cy="9975441"/>
            <a:chOff x="-8466" y="-39607"/>
            <a:chExt cx="9169805" cy="6906074"/>
          </a:xfrm>
        </p:grpSpPr>
        <p:cxnSp>
          <p:nvCxnSpPr>
            <p:cNvPr id="59" name="Straight Connector 58"/>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1" name="Freeform 60"/>
            <p:cNvSpPr/>
            <p:nvPr/>
          </p:nvSpPr>
          <p:spPr>
            <a:xfrm>
              <a:off x="6891896" y="1"/>
              <a:ext cx="2269443"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rgbClr val="F2C8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Freeform 61"/>
            <p:cNvSpPr/>
            <p:nvPr/>
          </p:nvSpPr>
          <p:spPr>
            <a:xfrm>
              <a:off x="7142067" y="-39607"/>
              <a:ext cx="1948147" cy="686646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rgbClr val="ECAE9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3" name="Freeform 62"/>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4" name="Freeform 63"/>
            <p:cNvSpPr/>
            <p:nvPr/>
          </p:nvSpPr>
          <p:spPr>
            <a:xfrm>
              <a:off x="7010428"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5" name="Freeform 64"/>
            <p:cNvSpPr/>
            <p:nvPr/>
          </p:nvSpPr>
          <p:spPr>
            <a:xfrm>
              <a:off x="8295776" y="-8467"/>
              <a:ext cx="857531"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D07155"/>
            </a:solidFill>
            <a:ln>
              <a:solidFill>
                <a:srgbClr val="ECAE99"/>
              </a:solid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6" name="Freeform 65"/>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BF4E2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7" name="Freeform 66"/>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8" name="Freeform 6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9" name="Rectangle 68"/>
          <p:cNvSpPr/>
          <p:nvPr/>
        </p:nvSpPr>
        <p:spPr>
          <a:xfrm>
            <a:off x="358175" y="266294"/>
            <a:ext cx="5191238" cy="1015663"/>
          </a:xfrm>
          <a:prstGeom prst="rect">
            <a:avLst/>
          </a:prstGeom>
        </p:spPr>
        <p:txBody>
          <a:bodyPr wrap="square">
            <a:spAutoFit/>
          </a:bodyPr>
          <a:lstStyle/>
          <a:p>
            <a:pPr algn="ctr"/>
            <a:r>
              <a:rPr lang="en-AU" sz="3200" b="1" dirty="0">
                <a:solidFill>
                  <a:schemeClr val="accent2">
                    <a:lumMod val="40000"/>
                    <a:lumOff val="60000"/>
                  </a:schemeClr>
                </a:solidFill>
              </a:rPr>
              <a:t>Waddington Primary School</a:t>
            </a:r>
          </a:p>
          <a:p>
            <a:pPr algn="ctr"/>
            <a:r>
              <a:rPr lang="en-AU" sz="2800" dirty="0">
                <a:solidFill>
                  <a:schemeClr val="bg1"/>
                </a:solidFill>
              </a:rPr>
              <a:t>2026 Kindergarten Information</a:t>
            </a:r>
          </a:p>
        </p:txBody>
      </p:sp>
      <p:sp>
        <p:nvSpPr>
          <p:cNvPr id="3" name="Subtitle 2">
            <a:extLst>
              <a:ext uri="{FF2B5EF4-FFF2-40B4-BE49-F238E27FC236}">
                <a16:creationId xmlns:a16="http://schemas.microsoft.com/office/drawing/2014/main" id="{7B936E0C-FF23-E5DC-7D33-B227CD95B3BA}"/>
              </a:ext>
            </a:extLst>
          </p:cNvPr>
          <p:cNvSpPr txBox="1">
            <a:spLocks/>
          </p:cNvSpPr>
          <p:nvPr/>
        </p:nvSpPr>
        <p:spPr>
          <a:xfrm>
            <a:off x="-147640" y="9376012"/>
            <a:ext cx="7122763" cy="529989"/>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4000311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7638" y="-11385"/>
            <a:ext cx="5862638" cy="1648326"/>
          </a:xfrm>
          <a:prstGeom prst="rect">
            <a:avLst/>
          </a:prstGeom>
          <a:solidFill>
            <a:srgbClr val="C00000"/>
          </a:solidFill>
          <a:ln w="38100">
            <a:solidFill>
              <a:srgbClr val="9B594E"/>
            </a:solidFill>
          </a:ln>
        </p:spPr>
        <p:txBody>
          <a:bodyPr vert="horz" lIns="91440" tIns="45720" rIns="91440" bIns="45720" rtlCol="0" anchor="t">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AU" sz="3200" dirty="0"/>
          </a:p>
        </p:txBody>
      </p:sp>
      <p:grpSp>
        <p:nvGrpSpPr>
          <p:cNvPr id="58" name="Group 57"/>
          <p:cNvGrpSpPr/>
          <p:nvPr/>
        </p:nvGrpSpPr>
        <p:grpSpPr>
          <a:xfrm>
            <a:off x="-147639" y="-85191"/>
            <a:ext cx="7129009" cy="9975441"/>
            <a:chOff x="-8466" y="-39607"/>
            <a:chExt cx="9169805" cy="6906074"/>
          </a:xfrm>
        </p:grpSpPr>
        <p:cxnSp>
          <p:nvCxnSpPr>
            <p:cNvPr id="59" name="Straight Connector 58"/>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1" name="Freeform 60"/>
            <p:cNvSpPr/>
            <p:nvPr/>
          </p:nvSpPr>
          <p:spPr>
            <a:xfrm>
              <a:off x="6891896" y="1"/>
              <a:ext cx="2269443"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rgbClr val="F2C8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2" name="Freeform 61"/>
            <p:cNvSpPr/>
            <p:nvPr/>
          </p:nvSpPr>
          <p:spPr>
            <a:xfrm>
              <a:off x="7142067" y="-39607"/>
              <a:ext cx="1948147" cy="686646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rgbClr val="ECAE9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3" name="Freeform 62"/>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4" name="Freeform 63"/>
            <p:cNvSpPr/>
            <p:nvPr/>
          </p:nvSpPr>
          <p:spPr>
            <a:xfrm>
              <a:off x="7010428"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5" name="Freeform 64"/>
            <p:cNvSpPr/>
            <p:nvPr/>
          </p:nvSpPr>
          <p:spPr>
            <a:xfrm>
              <a:off x="8295776" y="-8467"/>
              <a:ext cx="857531"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D07155"/>
            </a:solidFill>
            <a:ln>
              <a:solidFill>
                <a:srgbClr val="ECAE99"/>
              </a:solid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6" name="Freeform 65"/>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BF4E2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7" name="Freeform 66"/>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68" name="Freeform 6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69" name="Rectangle 68"/>
          <p:cNvSpPr/>
          <p:nvPr/>
        </p:nvSpPr>
        <p:spPr>
          <a:xfrm>
            <a:off x="358175" y="266294"/>
            <a:ext cx="5191238" cy="1015663"/>
          </a:xfrm>
          <a:prstGeom prst="rect">
            <a:avLst/>
          </a:prstGeom>
        </p:spPr>
        <p:txBody>
          <a:bodyPr wrap="square">
            <a:spAutoFit/>
          </a:bodyPr>
          <a:lstStyle/>
          <a:p>
            <a:pPr algn="ctr"/>
            <a:r>
              <a:rPr lang="en-AU" sz="3200" b="1" dirty="0">
                <a:solidFill>
                  <a:schemeClr val="accent2">
                    <a:lumMod val="40000"/>
                    <a:lumOff val="60000"/>
                  </a:schemeClr>
                </a:solidFill>
              </a:rPr>
              <a:t>Waddington Primary School</a:t>
            </a:r>
          </a:p>
          <a:p>
            <a:pPr algn="ctr"/>
            <a:r>
              <a:rPr lang="en-AU" sz="2800" dirty="0">
                <a:solidFill>
                  <a:schemeClr val="bg1"/>
                </a:solidFill>
              </a:rPr>
              <a:t>2026 Kindergarten Information</a:t>
            </a:r>
          </a:p>
        </p:txBody>
      </p:sp>
      <p:sp>
        <p:nvSpPr>
          <p:cNvPr id="3" name="Subtitle 2">
            <a:extLst>
              <a:ext uri="{FF2B5EF4-FFF2-40B4-BE49-F238E27FC236}">
                <a16:creationId xmlns:a16="http://schemas.microsoft.com/office/drawing/2014/main" id="{7B936E0C-FF23-E5DC-7D33-B227CD95B3BA}"/>
              </a:ext>
            </a:extLst>
          </p:cNvPr>
          <p:cNvSpPr txBox="1">
            <a:spLocks/>
          </p:cNvSpPr>
          <p:nvPr/>
        </p:nvSpPr>
        <p:spPr>
          <a:xfrm>
            <a:off x="-147640" y="9376012"/>
            <a:ext cx="7122763" cy="529989"/>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
        <p:nvSpPr>
          <p:cNvPr id="2" name="TextBox 1">
            <a:extLst>
              <a:ext uri="{FF2B5EF4-FFF2-40B4-BE49-F238E27FC236}">
                <a16:creationId xmlns:a16="http://schemas.microsoft.com/office/drawing/2014/main" id="{06328CB4-BED3-3C55-A0CC-BCC4A76B4BFF}"/>
              </a:ext>
            </a:extLst>
          </p:cNvPr>
          <p:cNvSpPr txBox="1"/>
          <p:nvPr/>
        </p:nvSpPr>
        <p:spPr>
          <a:xfrm>
            <a:off x="358175" y="1715670"/>
            <a:ext cx="6054817" cy="5909310"/>
          </a:xfrm>
          <a:prstGeom prst="rect">
            <a:avLst/>
          </a:prstGeom>
          <a:noFill/>
        </p:spPr>
        <p:txBody>
          <a:bodyPr wrap="square" rtlCol="0">
            <a:spAutoFit/>
          </a:bodyPr>
          <a:lstStyle/>
          <a:p>
            <a:endParaRPr lang="en-AU" b="1" dirty="0"/>
          </a:p>
          <a:p>
            <a:r>
              <a:rPr lang="en-AU" b="1" dirty="0"/>
              <a:t>WADDINGTON PRIMARY SCHOOL CONTACT DETAILS</a:t>
            </a:r>
          </a:p>
          <a:p>
            <a:endParaRPr lang="en-AU" dirty="0"/>
          </a:p>
          <a:p>
            <a:r>
              <a:rPr lang="en-AU" b="1" dirty="0"/>
              <a:t>Address:</a:t>
            </a:r>
            <a:r>
              <a:rPr lang="en-AU" dirty="0"/>
              <a:t> 15 Henniker Way, Koondoola WA 6064</a:t>
            </a:r>
          </a:p>
          <a:p>
            <a:endParaRPr lang="en-AU" dirty="0"/>
          </a:p>
          <a:p>
            <a:r>
              <a:rPr lang="en-AU" b="1" dirty="0"/>
              <a:t>Office hours: </a:t>
            </a:r>
            <a:r>
              <a:rPr lang="en-AU" dirty="0"/>
              <a:t>8:30am to 3:30pm</a:t>
            </a:r>
          </a:p>
          <a:p>
            <a:endParaRPr lang="en-AU" dirty="0"/>
          </a:p>
          <a:p>
            <a:r>
              <a:rPr lang="en-AU" b="1" dirty="0"/>
              <a:t>Email:</a:t>
            </a:r>
            <a:r>
              <a:rPr lang="en-AU" dirty="0"/>
              <a:t> </a:t>
            </a:r>
            <a:r>
              <a:rPr lang="en-AU" dirty="0">
                <a:hlinkClick r:id="rId2"/>
              </a:rPr>
              <a:t>Waddington.ps@education.wa.edu.au</a:t>
            </a:r>
            <a:endParaRPr lang="en-AU" dirty="0"/>
          </a:p>
          <a:p>
            <a:endParaRPr lang="en-AU" dirty="0"/>
          </a:p>
          <a:p>
            <a:r>
              <a:rPr lang="en-AU" b="1" dirty="0"/>
              <a:t>Office Phone: </a:t>
            </a:r>
            <a:r>
              <a:rPr lang="en-AU" dirty="0"/>
              <a:t>(08) 9462 9500</a:t>
            </a:r>
          </a:p>
          <a:p>
            <a:endParaRPr lang="en-AU" dirty="0"/>
          </a:p>
          <a:p>
            <a:r>
              <a:rPr lang="en-AU" b="1" dirty="0"/>
              <a:t>School website: </a:t>
            </a:r>
            <a:r>
              <a:rPr lang="en-AU" dirty="0">
                <a:hlinkClick r:id="rId3"/>
              </a:rPr>
              <a:t>www.waddingtonps.wa.edu.au</a:t>
            </a:r>
            <a:endParaRPr lang="en-AU" dirty="0"/>
          </a:p>
          <a:p>
            <a:endParaRPr lang="en-AU" dirty="0"/>
          </a:p>
          <a:p>
            <a:endParaRPr lang="en-AU" dirty="0"/>
          </a:p>
          <a:p>
            <a:endParaRPr lang="en-AU" dirty="0"/>
          </a:p>
          <a:p>
            <a:r>
              <a:rPr lang="en-AU" sz="1800" b="1" i="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Follow us on social media</a:t>
            </a:r>
            <a:endParaRPr lang="en-AU" dirty="0"/>
          </a:p>
          <a:p>
            <a:endParaRPr lang="en-AU" dirty="0"/>
          </a:p>
          <a:p>
            <a:r>
              <a:rPr lang="en-AU" b="1" dirty="0"/>
              <a:t>Facebook:</a:t>
            </a:r>
            <a:r>
              <a:rPr lang="en-AU" dirty="0"/>
              <a:t> Waddington Primary School </a:t>
            </a:r>
          </a:p>
          <a:p>
            <a:endParaRPr lang="en-AU" dirty="0"/>
          </a:p>
          <a:p>
            <a:endParaRPr lang="en-AU" dirty="0"/>
          </a:p>
          <a:p>
            <a:r>
              <a:rPr lang="en-AU" b="1" dirty="0"/>
              <a:t>Instagram:</a:t>
            </a:r>
            <a:r>
              <a:rPr lang="en-AU" dirty="0"/>
              <a:t> </a:t>
            </a:r>
            <a:r>
              <a:rPr lang="en-AU" dirty="0" err="1"/>
              <a:t>waddington_primary_school</a:t>
            </a:r>
            <a:r>
              <a:rPr lang="en-AU" dirty="0"/>
              <a:t> </a:t>
            </a:r>
          </a:p>
        </p:txBody>
      </p:sp>
      <p:pic>
        <p:nvPicPr>
          <p:cNvPr id="4" name="Picture 3">
            <a:extLst>
              <a:ext uri="{FF2B5EF4-FFF2-40B4-BE49-F238E27FC236}">
                <a16:creationId xmlns:a16="http://schemas.microsoft.com/office/drawing/2014/main" id="{D223AD38-9134-74A0-0C11-2953430914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8519" y="6271567"/>
            <a:ext cx="574419" cy="593794"/>
          </a:xfrm>
          <a:prstGeom prst="rect">
            <a:avLst/>
          </a:prstGeom>
          <a:noFill/>
          <a:ln>
            <a:noFill/>
          </a:ln>
        </p:spPr>
      </p:pic>
      <p:pic>
        <p:nvPicPr>
          <p:cNvPr id="5" name="Picture 4">
            <a:extLst>
              <a:ext uri="{FF2B5EF4-FFF2-40B4-BE49-F238E27FC236}">
                <a16:creationId xmlns:a16="http://schemas.microsoft.com/office/drawing/2014/main" id="{AC6BA3F6-D9A6-8FB3-C4E5-B5C88F2284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266452" y="7059165"/>
            <a:ext cx="631048" cy="609204"/>
          </a:xfrm>
          <a:prstGeom prst="rect">
            <a:avLst/>
          </a:prstGeom>
        </p:spPr>
      </p:pic>
    </p:spTree>
    <p:extLst>
      <p:ext uri="{BB962C8B-B14F-4D97-AF65-F5344CB8AC3E}">
        <p14:creationId xmlns:p14="http://schemas.microsoft.com/office/powerpoint/2010/main" val="131832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506" y="4966875"/>
            <a:ext cx="4042611" cy="5053264"/>
          </a:xfrm>
          <a:prstGeom prst="rect">
            <a:avLst/>
          </a:prstGeom>
        </p:spPr>
      </p:pic>
      <p:sp>
        <p:nvSpPr>
          <p:cNvPr id="5" name="Right Triangle 4"/>
          <p:cNvSpPr/>
          <p:nvPr/>
        </p:nvSpPr>
        <p:spPr>
          <a:xfrm rot="11986657" flipH="1">
            <a:off x="-1314354" y="2547502"/>
            <a:ext cx="9952892" cy="4424576"/>
          </a:xfrm>
          <a:prstGeom prst="rtTriangle">
            <a:avLst/>
          </a:prstGeom>
          <a:solidFill>
            <a:schemeClr val="bg1"/>
          </a:solidFill>
          <a:ln>
            <a:noFill/>
          </a:ln>
          <a:effectLst>
            <a:outerShdw blurRad="152400" dist="25400" dir="5400000" sx="106000" sy="106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304800" y="718985"/>
            <a:ext cx="6273800" cy="5224615"/>
          </a:xfrm>
        </p:spPr>
        <p:txBody>
          <a:bodyPr>
            <a:noAutofit/>
          </a:bodyPr>
          <a:lstStyle/>
          <a:p>
            <a:pPr marL="0" indent="0" algn="just">
              <a:buNone/>
            </a:pPr>
            <a:r>
              <a:rPr lang="en-AU" sz="1800" dirty="0"/>
              <a:t>Waddington Primary School is an innovative school that provides individual attention to children from Kindergarten to Year Six. We have a strong focus on pastoral care and value the positive relationships we have with our school community. We cater to families seeking individualised care, with a strong community feel.</a:t>
            </a:r>
          </a:p>
          <a:p>
            <a:pPr marL="0" indent="0" algn="just">
              <a:buNone/>
            </a:pPr>
            <a:r>
              <a:rPr lang="en-AU" sz="1800" dirty="0"/>
              <a:t>At Waddington we have high expectations of all our students and encourage everyone to strive to succeed.</a:t>
            </a:r>
          </a:p>
          <a:p>
            <a:pPr marL="0" indent="0" algn="just">
              <a:buNone/>
            </a:pPr>
            <a:r>
              <a:rPr lang="en-AU" sz="1800" dirty="0"/>
              <a:t>Waddington Primary School’s core values are Respect, Responsibility, Kindness, Persistence and Courage. These values are embedded across the school in all that we do and are at the centre of the conversations we have with the children in our care. Our school motto is ‘</a:t>
            </a:r>
            <a:r>
              <a:rPr lang="en-AU" sz="1800" b="1" u="sng" dirty="0"/>
              <a:t>Strive to Succeed</a:t>
            </a:r>
            <a:r>
              <a:rPr lang="en-AU" sz="1800" dirty="0"/>
              <a:t>’.</a:t>
            </a:r>
          </a:p>
          <a:p>
            <a:pPr marL="0" indent="0" algn="just">
              <a:buNone/>
            </a:pPr>
            <a:r>
              <a:rPr lang="en-AU" sz="1800" dirty="0"/>
              <a:t>If this is your first child attending school, you are likely to have many questions - please don’t hesitate to ask.</a:t>
            </a:r>
          </a:p>
        </p:txBody>
      </p:sp>
      <p:sp>
        <p:nvSpPr>
          <p:cNvPr id="7" name="Title 1"/>
          <p:cNvSpPr>
            <a:spLocks noGrp="1"/>
          </p:cNvSpPr>
          <p:nvPr>
            <p:ph type="title"/>
          </p:nvPr>
        </p:nvSpPr>
        <p:spPr>
          <a:xfrm>
            <a:off x="300782" y="181116"/>
            <a:ext cx="6388099" cy="522279"/>
          </a:xfrm>
        </p:spPr>
        <p:txBody>
          <a:bodyPr>
            <a:noAutofit/>
          </a:bodyPr>
          <a:lstStyle/>
          <a:p>
            <a:r>
              <a:rPr lang="en-AU" sz="2400" b="1" dirty="0"/>
              <a:t>Welcome to Waddington!</a:t>
            </a:r>
          </a:p>
        </p:txBody>
      </p:sp>
      <p:sp>
        <p:nvSpPr>
          <p:cNvPr id="4" name="Subtitle 2">
            <a:extLst>
              <a:ext uri="{FF2B5EF4-FFF2-40B4-BE49-F238E27FC236}">
                <a16:creationId xmlns:a16="http://schemas.microsoft.com/office/drawing/2014/main" id="{48C8F38B-D9F0-F251-A5FB-AA6F6CEF6A35}"/>
              </a:ext>
            </a:extLst>
          </p:cNvPr>
          <p:cNvSpPr txBox="1">
            <a:spLocks/>
          </p:cNvSpPr>
          <p:nvPr/>
        </p:nvSpPr>
        <p:spPr>
          <a:xfrm>
            <a:off x="-1" y="9504947"/>
            <a:ext cx="6858001" cy="515193"/>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38359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62" y="1046"/>
            <a:ext cx="6890562" cy="9624720"/>
          </a:xfrm>
          <a:prstGeom prst="rect">
            <a:avLst/>
          </a:prstGeom>
        </p:spPr>
      </p:pic>
      <p:grpSp>
        <p:nvGrpSpPr>
          <p:cNvPr id="4" name="Group 3"/>
          <p:cNvGrpSpPr/>
          <p:nvPr/>
        </p:nvGrpSpPr>
        <p:grpSpPr>
          <a:xfrm flipH="1">
            <a:off x="-46041" y="-56163"/>
            <a:ext cx="6998383" cy="9975441"/>
            <a:chOff x="159555" y="-39607"/>
            <a:chExt cx="9001784" cy="6906074"/>
          </a:xfrm>
        </p:grpSpPr>
        <p:cxnSp>
          <p:nvCxnSpPr>
            <p:cNvPr id="5" name="Straight Connector 4"/>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896" y="1"/>
              <a:ext cx="2269443"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rgbClr val="F2C8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8" name="Freeform 7"/>
            <p:cNvSpPr/>
            <p:nvPr/>
          </p:nvSpPr>
          <p:spPr>
            <a:xfrm>
              <a:off x="7142067" y="-39607"/>
              <a:ext cx="1948147" cy="686646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rgbClr val="ECAE9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9" name="Freeform 8"/>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 name="Freeform 9"/>
            <p:cNvSpPr/>
            <p:nvPr/>
          </p:nvSpPr>
          <p:spPr>
            <a:xfrm>
              <a:off x="7010428"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Freeform 10"/>
            <p:cNvSpPr/>
            <p:nvPr/>
          </p:nvSpPr>
          <p:spPr>
            <a:xfrm>
              <a:off x="8295776" y="-8467"/>
              <a:ext cx="857531"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D07155"/>
            </a:solidFill>
            <a:ln>
              <a:solidFill>
                <a:srgbClr val="ECAE99"/>
              </a:solid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2" name="Freeform 11"/>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BF4E2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Freeform 12"/>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9F171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Freeform 13"/>
            <p:cNvSpPr/>
            <p:nvPr/>
          </p:nvSpPr>
          <p:spPr>
            <a:xfrm>
              <a:off x="159555"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B594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15" name="Subtitle 2">
            <a:extLst>
              <a:ext uri="{FF2B5EF4-FFF2-40B4-BE49-F238E27FC236}">
                <a16:creationId xmlns:a16="http://schemas.microsoft.com/office/drawing/2014/main" id="{0AF04EB5-26DB-C7FB-1ED9-8339F900B377}"/>
              </a:ext>
            </a:extLst>
          </p:cNvPr>
          <p:cNvSpPr txBox="1">
            <a:spLocks/>
          </p:cNvSpPr>
          <p:nvPr/>
        </p:nvSpPr>
        <p:spPr>
          <a:xfrm>
            <a:off x="-46041" y="9408695"/>
            <a:ext cx="6899264" cy="497305"/>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352576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464" y="153693"/>
            <a:ext cx="6433094" cy="9448740"/>
          </a:xfrm>
          <a:prstGeom prst="rect">
            <a:avLst/>
          </a:prstGeom>
        </p:spPr>
        <p:txBody>
          <a:bodyPr wrap="square">
            <a:spAutoFit/>
          </a:bodyPr>
          <a:lstStyle/>
          <a:p>
            <a:r>
              <a:rPr lang="en-AU" sz="1600" b="1" dirty="0"/>
              <a:t>The Early Childhood Program</a:t>
            </a:r>
          </a:p>
          <a:p>
            <a:r>
              <a:rPr lang="en-AU" sz="1600" dirty="0"/>
              <a:t>A balanced early years program will be grounded in intentional teaching. At Waddington, our teachers use Explicit Direct Instruction (EDI) strategies to maximise engagement, create well designed lessons and ensure explicit teaching of the year level content.</a:t>
            </a:r>
          </a:p>
          <a:p>
            <a:endParaRPr lang="en-AU" sz="1600" dirty="0"/>
          </a:p>
          <a:p>
            <a:r>
              <a:rPr lang="en-AU" sz="1600" dirty="0"/>
              <a:t>Our lead teachers are also instructional coaches, working with our teaching staff and education assistants to build competence and encouraging professional learning around areas through self-reflection. This is a skill we teach our students from the start of school. What did I do well, what could I have done differently, what do I need to get better at… etc. Other whole school programs taught at Waddington from Kindergarten to Year 6 are Sounds Write, Heggerty Phonological, Awareness Talk for Writing, Oral Language Programs and </a:t>
            </a:r>
            <a:r>
              <a:rPr lang="en-AU" sz="1600" dirty="0" err="1"/>
              <a:t>iMaths</a:t>
            </a:r>
            <a:r>
              <a:rPr lang="en-AU" sz="1600" dirty="0"/>
              <a:t>.</a:t>
            </a:r>
          </a:p>
          <a:p>
            <a:endParaRPr lang="en-AU" sz="1600" dirty="0"/>
          </a:p>
          <a:p>
            <a:r>
              <a:rPr lang="en-AU" sz="1600" dirty="0"/>
              <a:t>In addition to this, we value play as an integral part of early childhood education. Through play children learn valuable skills that include problem solving, story making, developing their imagination and experimenting with trial and error. Play also helps children gain confidence in co-operating and creating relationships with their classmates. At Waddington children are given many opportunities to learn and express their thoughts, creativity and ideas in a play-based environment. </a:t>
            </a:r>
          </a:p>
          <a:p>
            <a:endParaRPr lang="en-AU" sz="1600" dirty="0"/>
          </a:p>
          <a:p>
            <a:r>
              <a:rPr lang="en-AU" sz="1600" dirty="0"/>
              <a:t>Our planning and daily activities integrate the Early Years Framework, National Quality Standards (NQS), West Australian Curriculum and the Kindergarten Curriculum Guidelines. This allows us to provide your child with a well-rounded education that encourages independence, self-discipline and a love of learning. </a:t>
            </a:r>
          </a:p>
          <a:p>
            <a:endParaRPr lang="en-AU" sz="1600" dirty="0"/>
          </a:p>
          <a:p>
            <a:r>
              <a:rPr lang="en-AU" sz="1600" dirty="0"/>
              <a:t>At Waddington Primary School we foster an inclusive environment where all students are valued and respected. </a:t>
            </a:r>
          </a:p>
          <a:p>
            <a:r>
              <a:rPr lang="en-AU" sz="1600" dirty="0"/>
              <a:t> </a:t>
            </a:r>
          </a:p>
          <a:p>
            <a:r>
              <a:rPr lang="en-AU" sz="1600" b="1" dirty="0"/>
              <a:t>Parents in the classroom</a:t>
            </a:r>
          </a:p>
          <a:p>
            <a:r>
              <a:rPr lang="en-AU" sz="1600" dirty="0"/>
              <a:t>Parents are a vital part of their child’s education. At Waddington we value parent’s involvement and welcome Kindy and Pre-Primary parents into the classroom every morning before the school day commences. The classroom doors open at 8:30am and parents are welcome to settle their child by reading a story or completing a puzzle before leaving at 8.45am.</a:t>
            </a:r>
          </a:p>
        </p:txBody>
      </p:sp>
      <p:sp>
        <p:nvSpPr>
          <p:cNvPr id="3" name="Subtitle 2">
            <a:extLst>
              <a:ext uri="{FF2B5EF4-FFF2-40B4-BE49-F238E27FC236}">
                <a16:creationId xmlns:a16="http://schemas.microsoft.com/office/drawing/2014/main" id="{0B1E859D-A3CE-BD6B-3845-3508C498ECAF}"/>
              </a:ext>
            </a:extLst>
          </p:cNvPr>
          <p:cNvSpPr txBox="1">
            <a:spLocks/>
          </p:cNvSpPr>
          <p:nvPr/>
        </p:nvSpPr>
        <p:spPr>
          <a:xfrm>
            <a:off x="-1" y="9480884"/>
            <a:ext cx="6858001" cy="521035"/>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425959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31089"/>
          <a:stretch/>
        </p:blipFill>
        <p:spPr>
          <a:xfrm>
            <a:off x="699239" y="7071190"/>
            <a:ext cx="5484917" cy="2834810"/>
          </a:xfrm>
          <a:prstGeom prst="rect">
            <a:avLst/>
          </a:prstGeom>
        </p:spPr>
      </p:pic>
      <p:sp>
        <p:nvSpPr>
          <p:cNvPr id="20" name="Rectangle 19"/>
          <p:cNvSpPr/>
          <p:nvPr/>
        </p:nvSpPr>
        <p:spPr>
          <a:xfrm rot="21160196" flipH="1">
            <a:off x="-618175" y="4114780"/>
            <a:ext cx="8094346" cy="3054070"/>
          </a:xfrm>
          <a:prstGeom prst="rect">
            <a:avLst/>
          </a:prstGeom>
          <a:solidFill>
            <a:schemeClr val="bg1"/>
          </a:solidFill>
          <a:ln>
            <a:noFill/>
          </a:ln>
          <a:effectLst>
            <a:outerShdw blurRad="152400" dist="25400" dir="5400000" sx="106000" sy="106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47649" y="3610900"/>
            <a:ext cx="6388099" cy="522279"/>
          </a:xfrm>
        </p:spPr>
        <p:txBody>
          <a:bodyPr>
            <a:noAutofit/>
          </a:bodyPr>
          <a:lstStyle/>
          <a:p>
            <a:r>
              <a:rPr lang="en-AU" sz="2400" b="1" dirty="0"/>
              <a:t>2026 Term Dates</a:t>
            </a:r>
          </a:p>
        </p:txBody>
      </p:sp>
      <p:graphicFrame>
        <p:nvGraphicFramePr>
          <p:cNvPr id="3" name="Table 2"/>
          <p:cNvGraphicFramePr>
            <a:graphicFrameLocks noGrp="1"/>
          </p:cNvGraphicFramePr>
          <p:nvPr>
            <p:extLst>
              <p:ext uri="{D42A27DB-BD31-4B8C-83A1-F6EECF244321}">
                <p14:modId xmlns:p14="http://schemas.microsoft.com/office/powerpoint/2010/main" val="2912104925"/>
              </p:ext>
            </p:extLst>
          </p:nvPr>
        </p:nvGraphicFramePr>
        <p:xfrm>
          <a:off x="247649" y="4133179"/>
          <a:ext cx="6388098" cy="2565400"/>
        </p:xfrm>
        <a:graphic>
          <a:graphicData uri="http://schemas.openxmlformats.org/drawingml/2006/table">
            <a:tbl>
              <a:tblPr firstRow="1" bandRow="1">
                <a:tableStyleId>{21E4AEA4-8DFA-4A89-87EB-49C32662AFE0}</a:tableStyleId>
              </a:tblPr>
              <a:tblGrid>
                <a:gridCol w="1064462">
                  <a:extLst>
                    <a:ext uri="{9D8B030D-6E8A-4147-A177-3AD203B41FA5}">
                      <a16:colId xmlns:a16="http://schemas.microsoft.com/office/drawing/2014/main" val="2161499458"/>
                    </a:ext>
                  </a:extLst>
                </a:gridCol>
                <a:gridCol w="2661818">
                  <a:extLst>
                    <a:ext uri="{9D8B030D-6E8A-4147-A177-3AD203B41FA5}">
                      <a16:colId xmlns:a16="http://schemas.microsoft.com/office/drawing/2014/main" val="918522627"/>
                    </a:ext>
                  </a:extLst>
                </a:gridCol>
                <a:gridCol w="2661818">
                  <a:extLst>
                    <a:ext uri="{9D8B030D-6E8A-4147-A177-3AD203B41FA5}">
                      <a16:colId xmlns:a16="http://schemas.microsoft.com/office/drawing/2014/main" val="3159355273"/>
                    </a:ext>
                  </a:extLst>
                </a:gridCol>
              </a:tblGrid>
              <a:tr h="370840">
                <a:tc>
                  <a:txBody>
                    <a:bodyPr/>
                    <a:lstStyle/>
                    <a:p>
                      <a:endParaRPr lang="en-AU" sz="1200" dirty="0"/>
                    </a:p>
                  </a:txBody>
                  <a:tcPr/>
                </a:tc>
                <a:tc>
                  <a:txBody>
                    <a:bodyPr/>
                    <a:lstStyle/>
                    <a:p>
                      <a:pPr algn="ctr"/>
                      <a:r>
                        <a:rPr lang="en-AU" sz="1800" dirty="0"/>
                        <a:t>Start</a:t>
                      </a:r>
                    </a:p>
                  </a:txBody>
                  <a:tcPr anchor="ctr"/>
                </a:tc>
                <a:tc>
                  <a:txBody>
                    <a:bodyPr/>
                    <a:lstStyle/>
                    <a:p>
                      <a:pPr algn="ctr"/>
                      <a:r>
                        <a:rPr lang="en-AU" sz="1800" dirty="0"/>
                        <a:t>Finish</a:t>
                      </a:r>
                    </a:p>
                  </a:txBody>
                  <a:tcPr anchor="ctr"/>
                </a:tc>
                <a:extLst>
                  <a:ext uri="{0D108BD9-81ED-4DB2-BD59-A6C34878D82A}">
                    <a16:rowId xmlns:a16="http://schemas.microsoft.com/office/drawing/2014/main" val="2455911375"/>
                  </a:ext>
                </a:extLst>
              </a:tr>
              <a:tr h="370840">
                <a:tc>
                  <a:txBody>
                    <a:bodyPr/>
                    <a:lstStyle/>
                    <a:p>
                      <a:pPr algn="ctr"/>
                      <a:r>
                        <a:rPr lang="en-AU" sz="1600" b="1" dirty="0"/>
                        <a:t>Term 1</a:t>
                      </a:r>
                    </a:p>
                    <a:p>
                      <a:pPr algn="ctr"/>
                      <a:r>
                        <a:rPr lang="en-AU" sz="1200" b="1" dirty="0"/>
                        <a:t>(9 weeks)</a:t>
                      </a:r>
                    </a:p>
                  </a:txBody>
                  <a:tcPr anchor="ctr"/>
                </a:tc>
                <a:tc>
                  <a:txBody>
                    <a:bodyPr/>
                    <a:lstStyle/>
                    <a:p>
                      <a:pPr algn="ctr"/>
                      <a:r>
                        <a:rPr lang="en-AU" sz="1800" dirty="0"/>
                        <a:t>Monday 2</a:t>
                      </a:r>
                      <a:r>
                        <a:rPr lang="en-AU" sz="1800" baseline="30000" dirty="0"/>
                        <a:t>nd</a:t>
                      </a:r>
                      <a:r>
                        <a:rPr lang="en-AU" sz="1800" dirty="0"/>
                        <a:t> February</a:t>
                      </a:r>
                    </a:p>
                  </a:txBody>
                  <a:tcPr anchor="ctr"/>
                </a:tc>
                <a:tc>
                  <a:txBody>
                    <a:bodyPr/>
                    <a:lstStyle/>
                    <a:p>
                      <a:pPr algn="ctr"/>
                      <a:r>
                        <a:rPr lang="en-AU" sz="1800" dirty="0"/>
                        <a:t>Thursday 2</a:t>
                      </a:r>
                      <a:r>
                        <a:rPr lang="en-AU" sz="1800" baseline="30000" dirty="0"/>
                        <a:t>nd</a:t>
                      </a:r>
                      <a:r>
                        <a:rPr lang="en-AU" sz="1800" dirty="0"/>
                        <a:t> April</a:t>
                      </a:r>
                    </a:p>
                  </a:txBody>
                  <a:tcPr anchor="ctr"/>
                </a:tc>
                <a:extLst>
                  <a:ext uri="{0D108BD9-81ED-4DB2-BD59-A6C34878D82A}">
                    <a16:rowId xmlns:a16="http://schemas.microsoft.com/office/drawing/2014/main" val="1133056580"/>
                  </a:ext>
                </a:extLst>
              </a:tr>
              <a:tr h="370840">
                <a:tc>
                  <a:txBody>
                    <a:bodyPr/>
                    <a:lstStyle/>
                    <a:p>
                      <a:pPr algn="ctr"/>
                      <a:r>
                        <a:rPr lang="en-AU" sz="1600" b="1" dirty="0"/>
                        <a:t>Term 2</a:t>
                      </a:r>
                    </a:p>
                    <a:p>
                      <a:pPr marL="0" marR="0" lvl="0" indent="0" algn="ctr" defTabSz="685800" rtl="0" eaLnBrk="1" fontAlgn="auto" latinLnBrk="0" hangingPunct="1">
                        <a:lnSpc>
                          <a:spcPct val="100000"/>
                        </a:lnSpc>
                        <a:spcBef>
                          <a:spcPts val="0"/>
                        </a:spcBef>
                        <a:spcAft>
                          <a:spcPts val="0"/>
                        </a:spcAft>
                        <a:buClrTx/>
                        <a:buSzTx/>
                        <a:buFontTx/>
                        <a:buNone/>
                        <a:tabLst/>
                        <a:defRPr/>
                      </a:pPr>
                      <a:r>
                        <a:rPr lang="en-AU" sz="1200" b="1" dirty="0"/>
                        <a:t>(11 weeks)</a:t>
                      </a:r>
                      <a:endParaRPr lang="en-AU" sz="1600" b="1" dirty="0"/>
                    </a:p>
                  </a:txBody>
                  <a:tcPr anchor="ctr"/>
                </a:tc>
                <a:tc>
                  <a:txBody>
                    <a:bodyPr/>
                    <a:lstStyle/>
                    <a:p>
                      <a:pPr algn="ctr"/>
                      <a:r>
                        <a:rPr lang="en-AU" sz="1800" dirty="0"/>
                        <a:t>Monday</a:t>
                      </a:r>
                      <a:r>
                        <a:rPr lang="en-AU" sz="1800" baseline="0" dirty="0"/>
                        <a:t> 20</a:t>
                      </a:r>
                      <a:r>
                        <a:rPr lang="en-AU" sz="1800" baseline="30000" dirty="0"/>
                        <a:t>th</a:t>
                      </a:r>
                      <a:r>
                        <a:rPr lang="en-AU" sz="1800" baseline="0" dirty="0"/>
                        <a:t> April</a:t>
                      </a:r>
                      <a:endParaRPr lang="en-AU" sz="1800" dirty="0"/>
                    </a:p>
                  </a:txBody>
                  <a:tcPr anchor="ctr"/>
                </a:tc>
                <a:tc>
                  <a:txBody>
                    <a:bodyPr/>
                    <a:lstStyle/>
                    <a:p>
                      <a:pPr algn="ctr"/>
                      <a:r>
                        <a:rPr lang="en-AU" sz="1800" dirty="0"/>
                        <a:t>Friday 3</a:t>
                      </a:r>
                      <a:r>
                        <a:rPr lang="en-AU" sz="1800" baseline="30000" dirty="0"/>
                        <a:t>rd</a:t>
                      </a:r>
                      <a:r>
                        <a:rPr lang="en-AU" sz="1800" dirty="0"/>
                        <a:t> July</a:t>
                      </a:r>
                    </a:p>
                  </a:txBody>
                  <a:tcPr anchor="ctr"/>
                </a:tc>
                <a:extLst>
                  <a:ext uri="{0D108BD9-81ED-4DB2-BD59-A6C34878D82A}">
                    <a16:rowId xmlns:a16="http://schemas.microsoft.com/office/drawing/2014/main" val="2319777289"/>
                  </a:ext>
                </a:extLst>
              </a:tr>
              <a:tr h="370840">
                <a:tc>
                  <a:txBody>
                    <a:bodyPr/>
                    <a:lstStyle/>
                    <a:p>
                      <a:pPr algn="ctr"/>
                      <a:r>
                        <a:rPr lang="en-AU" sz="2000" b="1" dirty="0"/>
                        <a:t>Term 3</a:t>
                      </a:r>
                    </a:p>
                    <a:p>
                      <a:pPr marL="0" marR="0" lvl="0" indent="0" algn="ctr" defTabSz="685800" rtl="0" eaLnBrk="1" fontAlgn="auto" latinLnBrk="0" hangingPunct="1">
                        <a:lnSpc>
                          <a:spcPct val="100000"/>
                        </a:lnSpc>
                        <a:spcBef>
                          <a:spcPts val="0"/>
                        </a:spcBef>
                        <a:spcAft>
                          <a:spcPts val="0"/>
                        </a:spcAft>
                        <a:buClrTx/>
                        <a:buSzTx/>
                        <a:buFontTx/>
                        <a:buNone/>
                        <a:tabLst/>
                        <a:defRPr/>
                      </a:pPr>
                      <a:r>
                        <a:rPr lang="en-AU" sz="1200" b="1" dirty="0"/>
                        <a:t>(10 weeks)</a:t>
                      </a:r>
                      <a:endParaRPr lang="en-AU" sz="1600" b="1" dirty="0"/>
                    </a:p>
                  </a:txBody>
                  <a:tcPr anchor="ctr"/>
                </a:tc>
                <a:tc>
                  <a:txBody>
                    <a:bodyPr/>
                    <a:lstStyle/>
                    <a:p>
                      <a:pPr algn="ctr"/>
                      <a:r>
                        <a:rPr lang="en-AU" sz="1800" dirty="0"/>
                        <a:t>Monday</a:t>
                      </a:r>
                      <a:r>
                        <a:rPr lang="en-AU" sz="1800" baseline="0" dirty="0"/>
                        <a:t> 20</a:t>
                      </a:r>
                      <a:r>
                        <a:rPr lang="en-AU" sz="1800" baseline="30000" dirty="0"/>
                        <a:t>th</a:t>
                      </a:r>
                      <a:r>
                        <a:rPr lang="en-AU" sz="1800" baseline="0" dirty="0"/>
                        <a:t> July</a:t>
                      </a:r>
                      <a:endParaRPr lang="en-AU" sz="1800" dirty="0"/>
                    </a:p>
                  </a:txBody>
                  <a:tcPr anchor="ctr"/>
                </a:tc>
                <a:tc>
                  <a:txBody>
                    <a:bodyPr/>
                    <a:lstStyle/>
                    <a:p>
                      <a:pPr algn="ctr"/>
                      <a:r>
                        <a:rPr lang="en-AU" sz="1800" dirty="0"/>
                        <a:t>Friday 25</a:t>
                      </a:r>
                      <a:r>
                        <a:rPr lang="en-AU" sz="1800" baseline="30000" dirty="0"/>
                        <a:t>th</a:t>
                      </a:r>
                      <a:r>
                        <a:rPr lang="en-AU" sz="1800" dirty="0"/>
                        <a:t> September</a:t>
                      </a:r>
                    </a:p>
                  </a:txBody>
                  <a:tcPr anchor="ctr"/>
                </a:tc>
                <a:extLst>
                  <a:ext uri="{0D108BD9-81ED-4DB2-BD59-A6C34878D82A}">
                    <a16:rowId xmlns:a16="http://schemas.microsoft.com/office/drawing/2014/main" val="2236388402"/>
                  </a:ext>
                </a:extLst>
              </a:tr>
              <a:tr h="370840">
                <a:tc>
                  <a:txBody>
                    <a:bodyPr/>
                    <a:lstStyle/>
                    <a:p>
                      <a:pPr algn="ctr"/>
                      <a:r>
                        <a:rPr lang="en-AU" sz="2000" b="1" dirty="0"/>
                        <a:t>Term 4</a:t>
                      </a:r>
                    </a:p>
                    <a:p>
                      <a:pPr marL="0" marR="0" lvl="0" indent="0" algn="ctr" defTabSz="685800" rtl="0" eaLnBrk="1" fontAlgn="auto" latinLnBrk="0" hangingPunct="1">
                        <a:lnSpc>
                          <a:spcPct val="100000"/>
                        </a:lnSpc>
                        <a:spcBef>
                          <a:spcPts val="0"/>
                        </a:spcBef>
                        <a:spcAft>
                          <a:spcPts val="0"/>
                        </a:spcAft>
                        <a:buClrTx/>
                        <a:buSzTx/>
                        <a:buFontTx/>
                        <a:buNone/>
                        <a:tabLst/>
                        <a:defRPr/>
                      </a:pPr>
                      <a:r>
                        <a:rPr lang="en-AU" sz="1200" b="1" dirty="0"/>
                        <a:t>(10 weeks)</a:t>
                      </a:r>
                    </a:p>
                  </a:txBody>
                  <a:tcPr anchor="ctr"/>
                </a:tc>
                <a:tc>
                  <a:txBody>
                    <a:bodyPr/>
                    <a:lstStyle/>
                    <a:p>
                      <a:pPr algn="ctr"/>
                      <a:r>
                        <a:rPr lang="en-AU" sz="1800" dirty="0"/>
                        <a:t>Monday 12</a:t>
                      </a:r>
                      <a:r>
                        <a:rPr lang="en-AU" sz="1800" baseline="30000" dirty="0"/>
                        <a:t>th</a:t>
                      </a:r>
                      <a:r>
                        <a:rPr lang="en-AU" sz="1800" dirty="0"/>
                        <a:t> October</a:t>
                      </a:r>
                    </a:p>
                  </a:txBody>
                  <a:tcPr anchor="ctr"/>
                </a:tc>
                <a:tc>
                  <a:txBody>
                    <a:bodyPr/>
                    <a:lstStyle/>
                    <a:p>
                      <a:pPr algn="ctr"/>
                      <a:r>
                        <a:rPr lang="en-AU" sz="1800" dirty="0"/>
                        <a:t>Thursday 17</a:t>
                      </a:r>
                      <a:r>
                        <a:rPr lang="en-AU" sz="1800" baseline="30000" dirty="0"/>
                        <a:t>th</a:t>
                      </a:r>
                      <a:r>
                        <a:rPr lang="en-AU" sz="1800" dirty="0"/>
                        <a:t> December</a:t>
                      </a:r>
                    </a:p>
                  </a:txBody>
                  <a:tcPr anchor="ctr"/>
                </a:tc>
                <a:extLst>
                  <a:ext uri="{0D108BD9-81ED-4DB2-BD59-A6C34878D82A}">
                    <a16:rowId xmlns:a16="http://schemas.microsoft.com/office/drawing/2014/main" val="1972174420"/>
                  </a:ext>
                </a:extLst>
              </a:tr>
            </a:tbl>
          </a:graphicData>
        </a:graphic>
      </p:graphicFrame>
      <p:sp>
        <p:nvSpPr>
          <p:cNvPr id="18" name="Title 1"/>
          <p:cNvSpPr txBox="1">
            <a:spLocks/>
          </p:cNvSpPr>
          <p:nvPr/>
        </p:nvSpPr>
        <p:spPr>
          <a:xfrm>
            <a:off x="247649" y="326951"/>
            <a:ext cx="6388099" cy="34593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400" b="1" dirty="0"/>
              <a:t>School Hours</a:t>
            </a:r>
          </a:p>
        </p:txBody>
      </p:sp>
      <p:graphicFrame>
        <p:nvGraphicFramePr>
          <p:cNvPr id="7" name="Table 6"/>
          <p:cNvGraphicFramePr>
            <a:graphicFrameLocks noGrp="1"/>
          </p:cNvGraphicFramePr>
          <p:nvPr>
            <p:extLst>
              <p:ext uri="{D42A27DB-BD31-4B8C-83A1-F6EECF244321}">
                <p14:modId xmlns:p14="http://schemas.microsoft.com/office/powerpoint/2010/main" val="3662804980"/>
              </p:ext>
            </p:extLst>
          </p:nvPr>
        </p:nvGraphicFramePr>
        <p:xfrm>
          <a:off x="247649" y="755407"/>
          <a:ext cx="6359604" cy="2672080"/>
        </p:xfrm>
        <a:graphic>
          <a:graphicData uri="http://schemas.openxmlformats.org/drawingml/2006/table">
            <a:tbl>
              <a:tblPr firstRow="1" bandRow="1">
                <a:tableStyleId>{5C22544A-7EE6-4342-B048-85BDC9FD1C3A}</a:tableStyleId>
              </a:tblPr>
              <a:tblGrid>
                <a:gridCol w="2227094">
                  <a:extLst>
                    <a:ext uri="{9D8B030D-6E8A-4147-A177-3AD203B41FA5}">
                      <a16:colId xmlns:a16="http://schemas.microsoft.com/office/drawing/2014/main" val="572200723"/>
                    </a:ext>
                  </a:extLst>
                </a:gridCol>
                <a:gridCol w="4132510">
                  <a:extLst>
                    <a:ext uri="{9D8B030D-6E8A-4147-A177-3AD203B41FA5}">
                      <a16:colId xmlns:a16="http://schemas.microsoft.com/office/drawing/2014/main" val="3379060752"/>
                    </a:ext>
                  </a:extLst>
                </a:gridCol>
              </a:tblGrid>
              <a:tr h="370840">
                <a:tc>
                  <a:txBody>
                    <a:bodyPr/>
                    <a:lstStyle/>
                    <a:p>
                      <a:pPr algn="ctr"/>
                      <a:r>
                        <a:rPr lang="en-AU" sz="1800" dirty="0"/>
                        <a:t>Time</a:t>
                      </a:r>
                    </a:p>
                  </a:txBody>
                  <a:tcPr anchor="ctr"/>
                </a:tc>
                <a:tc>
                  <a:txBody>
                    <a:bodyPr/>
                    <a:lstStyle/>
                    <a:p>
                      <a:pPr algn="ctr"/>
                      <a:r>
                        <a:rPr lang="en-AU" sz="1800" dirty="0"/>
                        <a:t>Event</a:t>
                      </a:r>
                    </a:p>
                  </a:txBody>
                  <a:tcPr anchor="ctr"/>
                </a:tc>
                <a:extLst>
                  <a:ext uri="{0D108BD9-81ED-4DB2-BD59-A6C34878D82A}">
                    <a16:rowId xmlns:a16="http://schemas.microsoft.com/office/drawing/2014/main" val="1243861146"/>
                  </a:ext>
                </a:extLst>
              </a:tr>
              <a:tr h="370840">
                <a:tc>
                  <a:txBody>
                    <a:bodyPr/>
                    <a:lstStyle/>
                    <a:p>
                      <a:pPr algn="ctr"/>
                      <a:r>
                        <a:rPr lang="en-AU" sz="1800" dirty="0"/>
                        <a:t>8:30am</a:t>
                      </a:r>
                    </a:p>
                  </a:txBody>
                  <a:tcPr anchor="ctr"/>
                </a:tc>
                <a:tc>
                  <a:txBody>
                    <a:bodyPr/>
                    <a:lstStyle/>
                    <a:p>
                      <a:pPr algn="ctr"/>
                      <a:r>
                        <a:rPr lang="en-AU" sz="1800" dirty="0"/>
                        <a:t>Classroom opens</a:t>
                      </a:r>
                    </a:p>
                    <a:p>
                      <a:pPr algn="ctr"/>
                      <a:r>
                        <a:rPr lang="en-AU" sz="1400" dirty="0"/>
                        <a:t>Parents welcome</a:t>
                      </a:r>
                      <a:r>
                        <a:rPr lang="en-AU" sz="1400" baseline="0" dirty="0"/>
                        <a:t> – for story reading or puzzles</a:t>
                      </a:r>
                      <a:endParaRPr lang="en-AU" sz="1400" dirty="0"/>
                    </a:p>
                  </a:txBody>
                  <a:tcPr anchor="ctr"/>
                </a:tc>
                <a:extLst>
                  <a:ext uri="{0D108BD9-81ED-4DB2-BD59-A6C34878D82A}">
                    <a16:rowId xmlns:a16="http://schemas.microsoft.com/office/drawing/2014/main" val="1838464937"/>
                  </a:ext>
                </a:extLst>
              </a:tr>
              <a:tr h="370840">
                <a:tc>
                  <a:txBody>
                    <a:bodyPr/>
                    <a:lstStyle/>
                    <a:p>
                      <a:pPr algn="ctr"/>
                      <a:r>
                        <a:rPr lang="en-AU" sz="1800" dirty="0"/>
                        <a:t>8:45am</a:t>
                      </a:r>
                    </a:p>
                  </a:txBody>
                  <a:tcPr anchor="ctr"/>
                </a:tc>
                <a:tc>
                  <a:txBody>
                    <a:bodyPr/>
                    <a:lstStyle/>
                    <a:p>
                      <a:pPr algn="ctr"/>
                      <a:r>
                        <a:rPr lang="en-AU" sz="1800" dirty="0"/>
                        <a:t>Parents</a:t>
                      </a:r>
                      <a:r>
                        <a:rPr lang="en-AU" sz="1800" baseline="0" dirty="0"/>
                        <a:t> leave classroom</a:t>
                      </a:r>
                      <a:endParaRPr lang="en-AU" sz="1800" dirty="0"/>
                    </a:p>
                  </a:txBody>
                  <a:tcPr anchor="ctr"/>
                </a:tc>
                <a:extLst>
                  <a:ext uri="{0D108BD9-81ED-4DB2-BD59-A6C34878D82A}">
                    <a16:rowId xmlns:a16="http://schemas.microsoft.com/office/drawing/2014/main" val="3857471992"/>
                  </a:ext>
                </a:extLst>
              </a:tr>
              <a:tr h="370840">
                <a:tc>
                  <a:txBody>
                    <a:bodyPr/>
                    <a:lstStyle/>
                    <a:p>
                      <a:pPr algn="ctr"/>
                      <a:r>
                        <a:rPr lang="en-AU" sz="1800" dirty="0"/>
                        <a:t>10:40am – 11am</a:t>
                      </a:r>
                    </a:p>
                  </a:txBody>
                  <a:tcPr anchor="ctr"/>
                </a:tc>
                <a:tc>
                  <a:txBody>
                    <a:bodyPr/>
                    <a:lstStyle/>
                    <a:p>
                      <a:pPr algn="ctr"/>
                      <a:r>
                        <a:rPr lang="en-AU" sz="1800" dirty="0"/>
                        <a:t>Morning</a:t>
                      </a:r>
                      <a:r>
                        <a:rPr lang="en-AU" sz="1800" baseline="0" dirty="0"/>
                        <a:t> Recess</a:t>
                      </a:r>
                      <a:endParaRPr lang="en-AU" sz="1800" dirty="0"/>
                    </a:p>
                  </a:txBody>
                  <a:tcPr anchor="ctr"/>
                </a:tc>
                <a:extLst>
                  <a:ext uri="{0D108BD9-81ED-4DB2-BD59-A6C34878D82A}">
                    <a16:rowId xmlns:a16="http://schemas.microsoft.com/office/drawing/2014/main" val="2089012598"/>
                  </a:ext>
                </a:extLst>
              </a:tr>
              <a:tr h="370840">
                <a:tc>
                  <a:txBody>
                    <a:bodyPr/>
                    <a:lstStyle/>
                    <a:p>
                      <a:pPr algn="ctr"/>
                      <a:r>
                        <a:rPr lang="en-AU" sz="1800" dirty="0"/>
                        <a:t>12:40pm – 1:20pm</a:t>
                      </a:r>
                    </a:p>
                  </a:txBody>
                  <a:tcPr anchor="ctr"/>
                </a:tc>
                <a:tc>
                  <a:txBody>
                    <a:bodyPr/>
                    <a:lstStyle/>
                    <a:p>
                      <a:pPr algn="ctr"/>
                      <a:r>
                        <a:rPr lang="en-AU" sz="1800" dirty="0"/>
                        <a:t>Lunch</a:t>
                      </a:r>
                    </a:p>
                  </a:txBody>
                  <a:tcPr anchor="ctr"/>
                </a:tc>
                <a:extLst>
                  <a:ext uri="{0D108BD9-81ED-4DB2-BD59-A6C34878D82A}">
                    <a16:rowId xmlns:a16="http://schemas.microsoft.com/office/drawing/2014/main" val="3612866520"/>
                  </a:ext>
                </a:extLst>
              </a:tr>
              <a:tr h="370840">
                <a:tc>
                  <a:txBody>
                    <a:bodyPr/>
                    <a:lstStyle/>
                    <a:p>
                      <a:pPr algn="ctr"/>
                      <a:r>
                        <a:rPr lang="en-AU" sz="1800" dirty="0"/>
                        <a:t>3pm</a:t>
                      </a:r>
                    </a:p>
                    <a:p>
                      <a:pPr algn="ctr"/>
                      <a:r>
                        <a:rPr lang="en-AU" sz="1600" dirty="0"/>
                        <a:t>(2:30pm Wednesdays)</a:t>
                      </a:r>
                    </a:p>
                  </a:txBody>
                  <a:tcPr anchor="ctr"/>
                </a:tc>
                <a:tc>
                  <a:txBody>
                    <a:bodyPr/>
                    <a:lstStyle/>
                    <a:p>
                      <a:pPr algn="ctr"/>
                      <a:r>
                        <a:rPr lang="en-AU" sz="1800" dirty="0"/>
                        <a:t>End of day</a:t>
                      </a:r>
                    </a:p>
                  </a:txBody>
                  <a:tcPr anchor="ctr"/>
                </a:tc>
                <a:extLst>
                  <a:ext uri="{0D108BD9-81ED-4DB2-BD59-A6C34878D82A}">
                    <a16:rowId xmlns:a16="http://schemas.microsoft.com/office/drawing/2014/main" val="3723943202"/>
                  </a:ext>
                </a:extLst>
              </a:tr>
            </a:tbl>
          </a:graphicData>
        </a:graphic>
      </p:graphicFrame>
      <p:sp>
        <p:nvSpPr>
          <p:cNvPr id="5" name="Subtitle 2">
            <a:extLst>
              <a:ext uri="{FF2B5EF4-FFF2-40B4-BE49-F238E27FC236}">
                <a16:creationId xmlns:a16="http://schemas.microsoft.com/office/drawing/2014/main" id="{79E6F139-515B-9AF6-F534-5ED235FD2BD0}"/>
              </a:ext>
            </a:extLst>
          </p:cNvPr>
          <p:cNvSpPr txBox="1">
            <a:spLocks/>
          </p:cNvSpPr>
          <p:nvPr/>
        </p:nvSpPr>
        <p:spPr>
          <a:xfrm>
            <a:off x="0" y="9423959"/>
            <a:ext cx="6858000" cy="509337"/>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400361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74" y="2956335"/>
            <a:ext cx="6388099" cy="522279"/>
          </a:xfrm>
        </p:spPr>
        <p:txBody>
          <a:bodyPr>
            <a:noAutofit/>
          </a:bodyPr>
          <a:lstStyle/>
          <a:p>
            <a:r>
              <a:rPr lang="en-AU" sz="2400" b="1" dirty="0">
                <a:latin typeface="+mn-lt"/>
              </a:rPr>
              <a:t>Arriving Late / Leaving Early</a:t>
            </a:r>
          </a:p>
        </p:txBody>
      </p:sp>
      <p:sp>
        <p:nvSpPr>
          <p:cNvPr id="10" name="Content Placeholder 2"/>
          <p:cNvSpPr>
            <a:spLocks noGrp="1"/>
          </p:cNvSpPr>
          <p:nvPr>
            <p:ph idx="1"/>
          </p:nvPr>
        </p:nvSpPr>
        <p:spPr>
          <a:xfrm>
            <a:off x="283074" y="3294292"/>
            <a:ext cx="6153819" cy="3415283"/>
          </a:xfrm>
        </p:spPr>
        <p:txBody>
          <a:bodyPr>
            <a:normAutofit/>
          </a:bodyPr>
          <a:lstStyle/>
          <a:p>
            <a:pPr marL="0" indent="0" algn="just">
              <a:spcBef>
                <a:spcPts val="0"/>
              </a:spcBef>
              <a:buNone/>
            </a:pPr>
            <a:r>
              <a:rPr lang="en-AU" sz="1800" dirty="0"/>
              <a:t>Students are expected to arrive at school and be in their classrooms by 8:45am, in time for the siren. Students who arrive after this time, need to go to the school’s reception to get a late note before going to class.</a:t>
            </a:r>
          </a:p>
          <a:p>
            <a:pPr marL="0" indent="0" algn="just">
              <a:spcBef>
                <a:spcPts val="0"/>
              </a:spcBef>
              <a:buNone/>
            </a:pPr>
            <a:endParaRPr lang="en-AU" sz="1800" dirty="0"/>
          </a:p>
          <a:p>
            <a:pPr marL="0" indent="0" algn="just">
              <a:spcBef>
                <a:spcPts val="0"/>
              </a:spcBef>
              <a:buNone/>
            </a:pPr>
            <a:r>
              <a:rPr lang="en-AU" sz="1800" dirty="0"/>
              <a:t>If you need to take your child out of school during the day, you will need to go to the school’s reception to sign your child out. The staff will arrange for your child to be brought to reception. Any person collecting your child from the school will need to be listed on the enrolment form and/or recorded on our student information system as having authority to collect.</a:t>
            </a:r>
          </a:p>
        </p:txBody>
      </p:sp>
      <p:sp>
        <p:nvSpPr>
          <p:cNvPr id="13" name="Title 1"/>
          <p:cNvSpPr txBox="1">
            <a:spLocks/>
          </p:cNvSpPr>
          <p:nvPr/>
        </p:nvSpPr>
        <p:spPr>
          <a:xfrm>
            <a:off x="283074" y="61362"/>
            <a:ext cx="6388099" cy="368681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400" b="1" dirty="0">
                <a:latin typeface="+mn-lt"/>
              </a:rPr>
              <a:t>The School Day</a:t>
            </a:r>
            <a:endParaRPr lang="en-AU" sz="600" b="1" dirty="0">
              <a:latin typeface="+mn-lt"/>
            </a:endParaRPr>
          </a:p>
          <a:p>
            <a:r>
              <a:rPr lang="en-AU" sz="1800" dirty="0">
                <a:latin typeface="+mn-lt"/>
              </a:rPr>
              <a:t>During the school day we implement a range of activities to develop children to their full potential. These include:</a:t>
            </a:r>
          </a:p>
          <a:p>
            <a:pPr marL="342900" indent="-342900">
              <a:buFont typeface="Arial" panose="020B0604020202020204" pitchFamily="34" charset="0"/>
              <a:buChar char="•"/>
            </a:pPr>
            <a:r>
              <a:rPr lang="en-AU" sz="1800" dirty="0">
                <a:latin typeface="+mn-lt"/>
              </a:rPr>
              <a:t>Literacy activities</a:t>
            </a:r>
          </a:p>
          <a:p>
            <a:pPr marL="342900" indent="-342900">
              <a:buFont typeface="Arial" panose="020B0604020202020204" pitchFamily="34" charset="0"/>
              <a:buChar char="•"/>
            </a:pPr>
            <a:r>
              <a:rPr lang="en-AU" sz="1800" dirty="0">
                <a:latin typeface="+mn-lt"/>
              </a:rPr>
              <a:t>Mathematics activities</a:t>
            </a:r>
          </a:p>
          <a:p>
            <a:pPr marL="342900" indent="-342900">
              <a:buFont typeface="Arial" panose="020B0604020202020204" pitchFamily="34" charset="0"/>
              <a:buChar char="•"/>
            </a:pPr>
            <a:r>
              <a:rPr lang="en-AU" sz="1800" dirty="0">
                <a:latin typeface="+mn-lt"/>
              </a:rPr>
              <a:t>Fundamental Movement Skills</a:t>
            </a:r>
          </a:p>
          <a:p>
            <a:pPr marL="342900" indent="-342900">
              <a:buFont typeface="Arial" panose="020B0604020202020204" pitchFamily="34" charset="0"/>
              <a:buChar char="•"/>
            </a:pPr>
            <a:r>
              <a:rPr lang="en-AU" sz="1800" dirty="0">
                <a:latin typeface="+mn-lt"/>
              </a:rPr>
              <a:t>Speech and oral language programs</a:t>
            </a:r>
          </a:p>
          <a:p>
            <a:pPr marL="342900" indent="-342900">
              <a:buFont typeface="Arial" panose="020B0604020202020204" pitchFamily="34" charset="0"/>
              <a:buChar char="•"/>
            </a:pPr>
            <a:r>
              <a:rPr lang="en-AU" sz="1800" dirty="0">
                <a:latin typeface="+mn-lt"/>
              </a:rPr>
              <a:t>Engineering and STEM activities</a:t>
            </a:r>
          </a:p>
          <a:p>
            <a:pPr marL="342900" indent="-342900">
              <a:buFont typeface="Arial" panose="020B0604020202020204" pitchFamily="34" charset="0"/>
              <a:buChar char="•"/>
            </a:pPr>
            <a:r>
              <a:rPr lang="en-AU" sz="1800" dirty="0">
                <a:latin typeface="+mn-lt"/>
              </a:rPr>
              <a:t>Indoor and outdoor play</a:t>
            </a:r>
          </a:p>
          <a:p>
            <a:pPr marL="342900" indent="-342900">
              <a:buFont typeface="Arial" panose="020B0604020202020204" pitchFamily="34" charset="0"/>
              <a:buChar char="•"/>
            </a:pPr>
            <a:r>
              <a:rPr lang="en-AU" sz="1800" dirty="0">
                <a:latin typeface="+mn-lt"/>
              </a:rPr>
              <a:t>Art and craft activities</a:t>
            </a:r>
          </a:p>
          <a:p>
            <a:pPr marL="342900" indent="-342900">
              <a:buFont typeface="Arial" panose="020B0604020202020204" pitchFamily="34" charset="0"/>
              <a:buChar char="•"/>
            </a:pPr>
            <a:r>
              <a:rPr lang="en-AU" sz="1800" dirty="0">
                <a:latin typeface="+mn-lt"/>
              </a:rPr>
              <a:t>Protective behaviours </a:t>
            </a:r>
          </a:p>
        </p:txBody>
      </p:sp>
      <p:sp>
        <p:nvSpPr>
          <p:cNvPr id="8" name="Title 1"/>
          <p:cNvSpPr txBox="1">
            <a:spLocks/>
          </p:cNvSpPr>
          <p:nvPr/>
        </p:nvSpPr>
        <p:spPr>
          <a:xfrm>
            <a:off x="283074" y="5971578"/>
            <a:ext cx="6388099" cy="5222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400" b="1" dirty="0">
                <a:latin typeface="+mn-lt"/>
              </a:rPr>
              <a:t>Absentees / Illness</a:t>
            </a:r>
          </a:p>
        </p:txBody>
      </p:sp>
      <p:sp>
        <p:nvSpPr>
          <p:cNvPr id="9" name="Content Placeholder 2"/>
          <p:cNvSpPr txBox="1">
            <a:spLocks/>
          </p:cNvSpPr>
          <p:nvPr/>
        </p:nvSpPr>
        <p:spPr>
          <a:xfrm>
            <a:off x="283074" y="6261983"/>
            <a:ext cx="6153819" cy="30572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AU" sz="1800" dirty="0"/>
              <a:t>If your child is unwell and unable to attend school, please contact the school by phone or add an attendance note via Compass, so the teacher can be informed. If we have not heard from you by 10am, you will receive a text message requesting the reason for their absence. </a:t>
            </a:r>
          </a:p>
          <a:p>
            <a:pPr marL="0" indent="0" algn="just">
              <a:spcBef>
                <a:spcPts val="0"/>
              </a:spcBef>
              <a:buFont typeface="Arial" panose="020B0604020202020204" pitchFamily="34" charset="0"/>
              <a:buNone/>
            </a:pPr>
            <a:endParaRPr lang="en-AU" sz="1800" dirty="0"/>
          </a:p>
          <a:p>
            <a:pPr marL="0" indent="0" algn="just">
              <a:spcBef>
                <a:spcPts val="0"/>
              </a:spcBef>
              <a:buFont typeface="Arial" panose="020B0604020202020204" pitchFamily="34" charset="0"/>
              <a:buNone/>
            </a:pPr>
            <a:r>
              <a:rPr lang="en-AU" sz="1800" dirty="0"/>
              <a:t>Please make sure if your child has had a temperature, cough, diarrhoea or has been vomiting, to keep them home for 24 hours past the last episode.</a:t>
            </a:r>
          </a:p>
          <a:p>
            <a:pPr marL="0" indent="0" algn="just">
              <a:spcBef>
                <a:spcPts val="0"/>
              </a:spcBef>
              <a:buFont typeface="Arial" panose="020B0604020202020204" pitchFamily="34" charset="0"/>
              <a:buNone/>
            </a:pPr>
            <a:endParaRPr lang="en-AU" sz="1800" dirty="0"/>
          </a:p>
          <a:p>
            <a:pPr marL="0" indent="0" algn="just">
              <a:spcBef>
                <a:spcPts val="0"/>
              </a:spcBef>
              <a:buFont typeface="Arial" panose="020B0604020202020204" pitchFamily="34" charset="0"/>
              <a:buNone/>
            </a:pPr>
            <a:r>
              <a:rPr lang="en-AU" sz="1800" dirty="0"/>
              <a:t>If you child becomes unwell at school, we will contact the emergency contact, in the order that was provided on the enrolment form.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7464" y="1061698"/>
            <a:ext cx="1852862" cy="2316077"/>
          </a:xfrm>
          <a:prstGeom prst="rect">
            <a:avLst/>
          </a:prstGeom>
          <a:ln>
            <a:noFill/>
          </a:ln>
          <a:effectLst>
            <a:softEdge rad="112500"/>
          </a:effectLst>
        </p:spPr>
      </p:pic>
      <p:sp>
        <p:nvSpPr>
          <p:cNvPr id="5" name="Subtitle 2">
            <a:extLst>
              <a:ext uri="{FF2B5EF4-FFF2-40B4-BE49-F238E27FC236}">
                <a16:creationId xmlns:a16="http://schemas.microsoft.com/office/drawing/2014/main" id="{176F9E99-F983-23A6-8EAE-43956520D216}"/>
              </a:ext>
            </a:extLst>
          </p:cNvPr>
          <p:cNvSpPr txBox="1">
            <a:spLocks/>
          </p:cNvSpPr>
          <p:nvPr/>
        </p:nvSpPr>
        <p:spPr>
          <a:xfrm>
            <a:off x="-1" y="9482203"/>
            <a:ext cx="6853223" cy="423798"/>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5272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4344"/>
          <a:stretch/>
        </p:blipFill>
        <p:spPr bwMode="auto">
          <a:xfrm rot="5400000">
            <a:off x="1144449" y="4908330"/>
            <a:ext cx="4665684" cy="5329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Rectangle 19"/>
          <p:cNvSpPr/>
          <p:nvPr/>
        </p:nvSpPr>
        <p:spPr>
          <a:xfrm rot="278904" flipH="1">
            <a:off x="-342383" y="3131540"/>
            <a:ext cx="7497538" cy="3054070"/>
          </a:xfrm>
          <a:prstGeom prst="rect">
            <a:avLst/>
          </a:prstGeom>
          <a:solidFill>
            <a:schemeClr val="bg1"/>
          </a:solidFill>
          <a:ln>
            <a:noFill/>
          </a:ln>
          <a:effectLst>
            <a:outerShdw blurRad="152400" dist="25400" dir="5400000" sx="106000" sy="106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34949" y="211647"/>
            <a:ext cx="6388099" cy="522279"/>
          </a:xfrm>
        </p:spPr>
        <p:txBody>
          <a:bodyPr>
            <a:noAutofit/>
          </a:bodyPr>
          <a:lstStyle/>
          <a:p>
            <a:r>
              <a:rPr lang="en-AU" sz="2400" b="1" dirty="0"/>
              <a:t>Early Childhood Centre Groups</a:t>
            </a:r>
          </a:p>
        </p:txBody>
      </p:sp>
      <p:graphicFrame>
        <p:nvGraphicFramePr>
          <p:cNvPr id="3" name="Table 2"/>
          <p:cNvGraphicFramePr>
            <a:graphicFrameLocks noGrp="1"/>
          </p:cNvGraphicFramePr>
          <p:nvPr>
            <p:extLst>
              <p:ext uri="{D42A27DB-BD31-4B8C-83A1-F6EECF244321}">
                <p14:modId xmlns:p14="http://schemas.microsoft.com/office/powerpoint/2010/main" val="1899736049"/>
              </p:ext>
            </p:extLst>
          </p:nvPr>
        </p:nvGraphicFramePr>
        <p:xfrm>
          <a:off x="481595" y="3272559"/>
          <a:ext cx="5660526" cy="2834640"/>
        </p:xfrm>
        <a:graphic>
          <a:graphicData uri="http://schemas.openxmlformats.org/drawingml/2006/table">
            <a:tbl>
              <a:tblPr firstRow="1" bandRow="1">
                <a:tableStyleId>{93296810-A885-4BE3-A3E7-6D5BEEA58F35}</a:tableStyleId>
              </a:tblPr>
              <a:tblGrid>
                <a:gridCol w="1617005">
                  <a:extLst>
                    <a:ext uri="{9D8B030D-6E8A-4147-A177-3AD203B41FA5}">
                      <a16:colId xmlns:a16="http://schemas.microsoft.com/office/drawing/2014/main" val="2161499458"/>
                    </a:ext>
                  </a:extLst>
                </a:gridCol>
                <a:gridCol w="4043521">
                  <a:extLst>
                    <a:ext uri="{9D8B030D-6E8A-4147-A177-3AD203B41FA5}">
                      <a16:colId xmlns:a16="http://schemas.microsoft.com/office/drawing/2014/main" val="918522627"/>
                    </a:ext>
                  </a:extLst>
                </a:gridCol>
              </a:tblGrid>
              <a:tr h="286343">
                <a:tc>
                  <a:txBody>
                    <a:bodyPr/>
                    <a:lstStyle/>
                    <a:p>
                      <a:endParaRPr lang="en-AU" sz="1200" dirty="0"/>
                    </a:p>
                  </a:txBody>
                  <a:tcPr/>
                </a:tc>
                <a:tc>
                  <a:txBody>
                    <a:bodyPr/>
                    <a:lstStyle/>
                    <a:p>
                      <a:pPr algn="ctr"/>
                      <a:r>
                        <a:rPr lang="en-AU" sz="1800" dirty="0"/>
                        <a:t>Kindergarten</a:t>
                      </a:r>
                      <a:r>
                        <a:rPr lang="en-AU" sz="1800" baseline="0" dirty="0"/>
                        <a:t> Students attend school on  Wednesdays on these weeks</a:t>
                      </a:r>
                      <a:endParaRPr lang="en-AU" sz="1800" dirty="0"/>
                    </a:p>
                  </a:txBody>
                  <a:tcPr anchor="ctr"/>
                </a:tc>
                <a:extLst>
                  <a:ext uri="{0D108BD9-81ED-4DB2-BD59-A6C34878D82A}">
                    <a16:rowId xmlns:a16="http://schemas.microsoft.com/office/drawing/2014/main" val="2455911375"/>
                  </a:ext>
                </a:extLst>
              </a:tr>
              <a:tr h="370840">
                <a:tc>
                  <a:txBody>
                    <a:bodyPr/>
                    <a:lstStyle/>
                    <a:p>
                      <a:pPr algn="ctr"/>
                      <a:r>
                        <a:rPr lang="en-AU" sz="1600" dirty="0"/>
                        <a:t>Term 1</a:t>
                      </a:r>
                    </a:p>
                    <a:p>
                      <a:pPr algn="ctr"/>
                      <a:r>
                        <a:rPr lang="en-AU" sz="1200" dirty="0"/>
                        <a:t>(9 weeks)</a:t>
                      </a:r>
                      <a:endParaRPr lang="en-AU" sz="1200" b="1" dirty="0"/>
                    </a:p>
                  </a:txBody>
                  <a:tcPr anchor="ctr"/>
                </a:tc>
                <a:tc>
                  <a:txBody>
                    <a:bodyPr/>
                    <a:lstStyle/>
                    <a:p>
                      <a:pPr algn="ctr"/>
                      <a:r>
                        <a:rPr lang="en-AU" sz="1800" dirty="0"/>
                        <a:t>Weeks 1, 3, 5</a:t>
                      </a:r>
                      <a:r>
                        <a:rPr lang="en-AU" sz="1800" baseline="0" dirty="0"/>
                        <a:t>, 7 &amp; 9</a:t>
                      </a:r>
                      <a:endParaRPr lang="en-AU" sz="1800" dirty="0"/>
                    </a:p>
                  </a:txBody>
                  <a:tcPr anchor="ctr"/>
                </a:tc>
                <a:extLst>
                  <a:ext uri="{0D108BD9-81ED-4DB2-BD59-A6C34878D82A}">
                    <a16:rowId xmlns:a16="http://schemas.microsoft.com/office/drawing/2014/main" val="1133056580"/>
                  </a:ext>
                </a:extLst>
              </a:tr>
              <a:tr h="370840">
                <a:tc>
                  <a:txBody>
                    <a:bodyPr/>
                    <a:lstStyle/>
                    <a:p>
                      <a:pPr algn="ctr"/>
                      <a:r>
                        <a:rPr lang="en-AU" sz="1600" dirty="0"/>
                        <a:t>Term 2</a:t>
                      </a:r>
                    </a:p>
                    <a:p>
                      <a:pPr marL="0" marR="0" lvl="0" indent="0" algn="ctr" defTabSz="685800" rtl="0" eaLnBrk="1" fontAlgn="auto" latinLnBrk="0" hangingPunct="1">
                        <a:lnSpc>
                          <a:spcPct val="100000"/>
                        </a:lnSpc>
                        <a:spcBef>
                          <a:spcPts val="0"/>
                        </a:spcBef>
                        <a:spcAft>
                          <a:spcPts val="0"/>
                        </a:spcAft>
                        <a:buClrTx/>
                        <a:buSzTx/>
                        <a:buFontTx/>
                        <a:buNone/>
                        <a:tabLst/>
                        <a:defRPr/>
                      </a:pPr>
                      <a:r>
                        <a:rPr lang="en-AU" sz="1200" dirty="0"/>
                        <a:t>(11 weeks)</a:t>
                      </a:r>
                      <a:endParaRPr lang="en-AU" sz="1600" b="1" dirty="0"/>
                    </a:p>
                  </a:txBody>
                  <a:tcPr anchor="ctr"/>
                </a:tc>
                <a:tc>
                  <a:txBody>
                    <a:bodyPr/>
                    <a:lstStyle/>
                    <a:p>
                      <a:pPr algn="ctr"/>
                      <a:r>
                        <a:rPr lang="en-AU" sz="1800" dirty="0"/>
                        <a:t>Weeks 1, 3, 5</a:t>
                      </a:r>
                      <a:r>
                        <a:rPr lang="en-AU" sz="1800" baseline="0" dirty="0"/>
                        <a:t>, 7, 9, 11</a:t>
                      </a:r>
                      <a:endParaRPr lang="en-AU" sz="1800" dirty="0"/>
                    </a:p>
                  </a:txBody>
                  <a:tcPr anchor="ctr"/>
                </a:tc>
                <a:extLst>
                  <a:ext uri="{0D108BD9-81ED-4DB2-BD59-A6C34878D82A}">
                    <a16:rowId xmlns:a16="http://schemas.microsoft.com/office/drawing/2014/main" val="2319777289"/>
                  </a:ext>
                </a:extLst>
              </a:tr>
              <a:tr h="370840">
                <a:tc>
                  <a:txBody>
                    <a:bodyPr/>
                    <a:lstStyle/>
                    <a:p>
                      <a:pPr algn="ctr"/>
                      <a:r>
                        <a:rPr lang="en-AU" sz="2000" dirty="0"/>
                        <a:t>Term 3</a:t>
                      </a:r>
                    </a:p>
                    <a:p>
                      <a:pPr marL="0" marR="0" lvl="0" indent="0" algn="ctr" defTabSz="685800" rtl="0" eaLnBrk="1" fontAlgn="auto" latinLnBrk="0" hangingPunct="1">
                        <a:lnSpc>
                          <a:spcPct val="100000"/>
                        </a:lnSpc>
                        <a:spcBef>
                          <a:spcPts val="0"/>
                        </a:spcBef>
                        <a:spcAft>
                          <a:spcPts val="0"/>
                        </a:spcAft>
                        <a:buClrTx/>
                        <a:buSzTx/>
                        <a:buFontTx/>
                        <a:buNone/>
                        <a:tabLst/>
                        <a:defRPr/>
                      </a:pPr>
                      <a:r>
                        <a:rPr lang="en-AU" sz="1200" dirty="0"/>
                        <a:t>(10 weeks)</a:t>
                      </a:r>
                      <a:endParaRPr lang="en-AU" sz="1600" b="1" dirty="0"/>
                    </a:p>
                  </a:txBody>
                  <a:tcPr anchor="ctr"/>
                </a:tc>
                <a:tc>
                  <a:txBody>
                    <a:bodyPr/>
                    <a:lstStyle/>
                    <a:p>
                      <a:pPr algn="ctr"/>
                      <a:r>
                        <a:rPr lang="en-AU" sz="1800" dirty="0"/>
                        <a:t>Weeks 1, 3, 5</a:t>
                      </a:r>
                      <a:r>
                        <a:rPr lang="en-AU" sz="1800" baseline="0" dirty="0"/>
                        <a:t>, 7 &amp; 9</a:t>
                      </a:r>
                      <a:endParaRPr lang="en-AU" sz="1800" dirty="0"/>
                    </a:p>
                  </a:txBody>
                  <a:tcPr anchor="ctr"/>
                </a:tc>
                <a:extLst>
                  <a:ext uri="{0D108BD9-81ED-4DB2-BD59-A6C34878D82A}">
                    <a16:rowId xmlns:a16="http://schemas.microsoft.com/office/drawing/2014/main" val="2236388402"/>
                  </a:ext>
                </a:extLst>
              </a:tr>
              <a:tr h="370840">
                <a:tc>
                  <a:txBody>
                    <a:bodyPr/>
                    <a:lstStyle/>
                    <a:p>
                      <a:pPr algn="ctr"/>
                      <a:r>
                        <a:rPr lang="en-AU" sz="2000" dirty="0"/>
                        <a:t>Term 4</a:t>
                      </a:r>
                    </a:p>
                    <a:p>
                      <a:pPr marL="0" marR="0" lvl="0" indent="0" algn="ctr" defTabSz="685800" rtl="0" eaLnBrk="1" fontAlgn="auto" latinLnBrk="0" hangingPunct="1">
                        <a:lnSpc>
                          <a:spcPct val="100000"/>
                        </a:lnSpc>
                        <a:spcBef>
                          <a:spcPts val="0"/>
                        </a:spcBef>
                        <a:spcAft>
                          <a:spcPts val="0"/>
                        </a:spcAft>
                        <a:buClrTx/>
                        <a:buSzTx/>
                        <a:buFontTx/>
                        <a:buNone/>
                        <a:tabLst/>
                        <a:defRPr/>
                      </a:pPr>
                      <a:r>
                        <a:rPr lang="en-AU" sz="1200" dirty="0"/>
                        <a:t>(10 weeks)</a:t>
                      </a:r>
                      <a:endParaRPr lang="en-AU" sz="1200" b="1" dirty="0"/>
                    </a:p>
                  </a:txBody>
                  <a:tcPr anchor="ctr"/>
                </a:tc>
                <a:tc>
                  <a:txBody>
                    <a:bodyPr/>
                    <a:lstStyle/>
                    <a:p>
                      <a:pPr algn="ctr"/>
                      <a:r>
                        <a:rPr lang="en-AU" sz="1800" dirty="0"/>
                        <a:t>Weeks 1, 3, 5</a:t>
                      </a:r>
                      <a:r>
                        <a:rPr lang="en-AU" sz="1800" baseline="0" dirty="0"/>
                        <a:t>, 7 &amp; 9</a:t>
                      </a:r>
                      <a:endParaRPr lang="en-AU" sz="1800" dirty="0"/>
                    </a:p>
                  </a:txBody>
                  <a:tcPr anchor="ctr"/>
                </a:tc>
                <a:extLst>
                  <a:ext uri="{0D108BD9-81ED-4DB2-BD59-A6C34878D82A}">
                    <a16:rowId xmlns:a16="http://schemas.microsoft.com/office/drawing/2014/main" val="1972174420"/>
                  </a:ext>
                </a:extLst>
              </a:tr>
            </a:tbl>
          </a:graphicData>
        </a:graphic>
      </p:graphicFrame>
      <p:sp>
        <p:nvSpPr>
          <p:cNvPr id="10" name="Content Placeholder 2"/>
          <p:cNvSpPr>
            <a:spLocks noGrp="1"/>
          </p:cNvSpPr>
          <p:nvPr>
            <p:ph idx="1"/>
          </p:nvPr>
        </p:nvSpPr>
        <p:spPr>
          <a:xfrm>
            <a:off x="234949" y="667748"/>
            <a:ext cx="6153819" cy="1847583"/>
          </a:xfrm>
        </p:spPr>
        <p:txBody>
          <a:bodyPr>
            <a:normAutofit/>
          </a:bodyPr>
          <a:lstStyle/>
          <a:p>
            <a:pPr marL="0" indent="0" algn="just">
              <a:buNone/>
            </a:pPr>
            <a:r>
              <a:rPr lang="en-AU" sz="1800" dirty="0"/>
              <a:t>In 2026, we will have a mix of Kindergarten and Pre-primary children in our Early Childhood Centre. Kindy students will attend Monday, Tuesday and every alternate Wednesday on odd weeks during the term, with the Pre-primary children attending daily throughout the week. This will equate to 5 days of Kindy each fortnight.</a:t>
            </a:r>
          </a:p>
        </p:txBody>
      </p:sp>
      <p:sp>
        <p:nvSpPr>
          <p:cNvPr id="11" name="Title 1"/>
          <p:cNvSpPr txBox="1">
            <a:spLocks/>
          </p:cNvSpPr>
          <p:nvPr/>
        </p:nvSpPr>
        <p:spPr>
          <a:xfrm>
            <a:off x="212337" y="2783354"/>
            <a:ext cx="6388099" cy="34593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400" b="1" dirty="0"/>
              <a:t>Alternating Wednesdays</a:t>
            </a:r>
          </a:p>
        </p:txBody>
      </p:sp>
      <p:sp>
        <p:nvSpPr>
          <p:cNvPr id="5" name="Subtitle 2">
            <a:extLst>
              <a:ext uri="{FF2B5EF4-FFF2-40B4-BE49-F238E27FC236}">
                <a16:creationId xmlns:a16="http://schemas.microsoft.com/office/drawing/2014/main" id="{F7DE8459-395D-5771-4033-B960912378C4}"/>
              </a:ext>
            </a:extLst>
          </p:cNvPr>
          <p:cNvSpPr txBox="1">
            <a:spLocks/>
          </p:cNvSpPr>
          <p:nvPr/>
        </p:nvSpPr>
        <p:spPr>
          <a:xfrm>
            <a:off x="-1" y="9389661"/>
            <a:ext cx="6853223" cy="516340"/>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184302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rot="278904" flipH="1">
            <a:off x="-227601" y="5010818"/>
            <a:ext cx="8094346" cy="3054070"/>
          </a:xfrm>
          <a:prstGeom prst="rect">
            <a:avLst/>
          </a:prstGeom>
          <a:solidFill>
            <a:schemeClr val="bg1"/>
          </a:solidFill>
          <a:ln>
            <a:noFill/>
          </a:ln>
          <a:effectLst>
            <a:outerShdw blurRad="152400" dist="25400" dir="5400000" sx="106000" sy="106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34949" y="139455"/>
            <a:ext cx="6388099" cy="522279"/>
          </a:xfrm>
        </p:spPr>
        <p:txBody>
          <a:bodyPr>
            <a:noAutofit/>
          </a:bodyPr>
          <a:lstStyle/>
          <a:p>
            <a:r>
              <a:rPr lang="en-AU" sz="2400" b="1" dirty="0">
                <a:latin typeface="+mn-lt"/>
              </a:rPr>
              <a:t>Equipment Required</a:t>
            </a:r>
          </a:p>
        </p:txBody>
      </p:sp>
      <p:sp>
        <p:nvSpPr>
          <p:cNvPr id="10" name="Content Placeholder 2"/>
          <p:cNvSpPr>
            <a:spLocks noGrp="1"/>
          </p:cNvSpPr>
          <p:nvPr>
            <p:ph idx="1"/>
          </p:nvPr>
        </p:nvSpPr>
        <p:spPr>
          <a:xfrm>
            <a:off x="234949" y="547428"/>
            <a:ext cx="6388099" cy="3415283"/>
          </a:xfrm>
        </p:spPr>
        <p:txBody>
          <a:bodyPr>
            <a:normAutofit/>
          </a:bodyPr>
          <a:lstStyle/>
          <a:p>
            <a:pPr marL="0" indent="0" algn="just">
              <a:spcBef>
                <a:spcPts val="0"/>
              </a:spcBef>
              <a:buNone/>
            </a:pPr>
            <a:r>
              <a:rPr lang="en-AU" sz="1800" dirty="0"/>
              <a:t>Please ensure your child brings the </a:t>
            </a:r>
          </a:p>
          <a:p>
            <a:pPr marL="0" indent="0" algn="just">
              <a:spcBef>
                <a:spcPts val="0"/>
              </a:spcBef>
              <a:buNone/>
            </a:pPr>
            <a:r>
              <a:rPr lang="en-AU" sz="1800" dirty="0"/>
              <a:t>following items to school each day:</a:t>
            </a:r>
          </a:p>
          <a:p>
            <a:pPr marL="0" indent="0" algn="just">
              <a:spcBef>
                <a:spcPts val="0"/>
              </a:spcBef>
              <a:buNone/>
            </a:pPr>
            <a:endParaRPr lang="en-AU" sz="1800" dirty="0"/>
          </a:p>
          <a:p>
            <a:pPr algn="just">
              <a:spcBef>
                <a:spcPts val="0"/>
              </a:spcBef>
            </a:pPr>
            <a:r>
              <a:rPr lang="en-AU" sz="1800" dirty="0"/>
              <a:t>School Bag</a:t>
            </a:r>
          </a:p>
          <a:p>
            <a:pPr algn="just">
              <a:spcBef>
                <a:spcPts val="0"/>
              </a:spcBef>
            </a:pPr>
            <a:r>
              <a:rPr lang="en-AU" sz="1800" dirty="0"/>
              <a:t>School Hat</a:t>
            </a:r>
          </a:p>
          <a:p>
            <a:pPr algn="just">
              <a:spcBef>
                <a:spcPts val="0"/>
              </a:spcBef>
            </a:pPr>
            <a:r>
              <a:rPr lang="en-AU" sz="1800" dirty="0"/>
              <a:t>Fruit and snacks for recess</a:t>
            </a:r>
          </a:p>
          <a:p>
            <a:pPr algn="just">
              <a:spcBef>
                <a:spcPts val="0"/>
              </a:spcBef>
            </a:pPr>
            <a:r>
              <a:rPr lang="en-AU" sz="1800" dirty="0"/>
              <a:t>Drink Bottle</a:t>
            </a:r>
          </a:p>
          <a:p>
            <a:pPr algn="just">
              <a:spcBef>
                <a:spcPts val="0"/>
              </a:spcBef>
            </a:pPr>
            <a:r>
              <a:rPr lang="en-AU" sz="1800" dirty="0"/>
              <a:t>Lunch box with packed lunch</a:t>
            </a:r>
          </a:p>
          <a:p>
            <a:pPr algn="just">
              <a:spcBef>
                <a:spcPts val="0"/>
              </a:spcBef>
            </a:pPr>
            <a:r>
              <a:rPr lang="en-AU" sz="1800" dirty="0"/>
              <a:t>Spare set of clothing, including shirt, pants, </a:t>
            </a:r>
            <a:r>
              <a:rPr lang="en-AU" sz="1800" b="1" u="sng" dirty="0"/>
              <a:t>underwear</a:t>
            </a:r>
            <a:r>
              <a:rPr lang="en-AU" sz="1800" dirty="0"/>
              <a:t> and socks</a:t>
            </a:r>
          </a:p>
          <a:p>
            <a:pPr algn="just">
              <a:spcBef>
                <a:spcPts val="0"/>
              </a:spcBef>
            </a:pPr>
            <a:endParaRPr lang="en-AU" sz="1900" dirty="0"/>
          </a:p>
          <a:p>
            <a:pPr algn="just">
              <a:spcBef>
                <a:spcPts val="0"/>
              </a:spcBef>
            </a:pPr>
            <a:endParaRPr lang="en-AU" sz="1900" dirty="0"/>
          </a:p>
        </p:txBody>
      </p:sp>
      <p:pic>
        <p:nvPicPr>
          <p:cNvPr id="2050" name="Picture 2" descr="Image result for red and white school ba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933" y="262306"/>
            <a:ext cx="1387100" cy="2017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itle 1"/>
          <p:cNvSpPr txBox="1">
            <a:spLocks/>
          </p:cNvSpPr>
          <p:nvPr/>
        </p:nvSpPr>
        <p:spPr>
          <a:xfrm>
            <a:off x="334837" y="3289691"/>
            <a:ext cx="6388099" cy="5222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2400" b="1" dirty="0">
                <a:latin typeface="+mn-lt"/>
              </a:rPr>
              <a:t>School Uniforms</a:t>
            </a:r>
          </a:p>
        </p:txBody>
      </p:sp>
      <p:sp>
        <p:nvSpPr>
          <p:cNvPr id="15" name="Content Placeholder 2"/>
          <p:cNvSpPr txBox="1">
            <a:spLocks/>
          </p:cNvSpPr>
          <p:nvPr/>
        </p:nvSpPr>
        <p:spPr>
          <a:xfrm>
            <a:off x="259013" y="3934428"/>
            <a:ext cx="6335822" cy="520684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AU" sz="1800" dirty="0"/>
              <a:t>Our aim is to have all children in uniforms each day. To that end, we sell our uniforms at cost price. We have a strict ‘</a:t>
            </a:r>
            <a:r>
              <a:rPr lang="en-AU" sz="1800" b="1" i="1" dirty="0"/>
              <a:t>No Hat, No Sun</a:t>
            </a:r>
            <a:r>
              <a:rPr lang="en-AU" sz="1800" dirty="0"/>
              <a:t>’ policy at Waddington. This means that children must remain in a designated undercover area during play times if they are not wearing a </a:t>
            </a:r>
            <a:r>
              <a:rPr lang="en-AU" sz="1800" b="1" dirty="0"/>
              <a:t>bucket hat</a:t>
            </a:r>
            <a:r>
              <a:rPr lang="en-AU" sz="1800" dirty="0"/>
              <a:t>. </a:t>
            </a:r>
          </a:p>
          <a:p>
            <a:pPr marL="0" indent="0" algn="just">
              <a:spcBef>
                <a:spcPts val="0"/>
              </a:spcBef>
              <a:buFont typeface="Arial" panose="020B0604020202020204" pitchFamily="34" charset="0"/>
              <a:buNone/>
            </a:pPr>
            <a:endParaRPr lang="en-AU" sz="1800" dirty="0"/>
          </a:p>
          <a:p>
            <a:pPr marL="0" indent="0" algn="just">
              <a:spcBef>
                <a:spcPts val="0"/>
              </a:spcBef>
              <a:buFont typeface="Arial" panose="020B0604020202020204" pitchFamily="34" charset="0"/>
              <a:buNone/>
            </a:pPr>
            <a:r>
              <a:rPr lang="en-AU" sz="1800" dirty="0"/>
              <a:t>Children will be allocated a faction before their first day (</a:t>
            </a:r>
            <a:r>
              <a:rPr lang="en-AU" sz="1800" dirty="0" err="1"/>
              <a:t>Kawlool</a:t>
            </a:r>
            <a:r>
              <a:rPr lang="en-AU" sz="1800" dirty="0"/>
              <a:t> - Green or </a:t>
            </a:r>
            <a:r>
              <a:rPr lang="en-AU" sz="1800" dirty="0" err="1"/>
              <a:t>Marloo</a:t>
            </a:r>
            <a:r>
              <a:rPr lang="en-AU" sz="1800" dirty="0"/>
              <a:t> - Blue). </a:t>
            </a:r>
          </a:p>
          <a:p>
            <a:pPr marL="0" indent="0" algn="just">
              <a:spcBef>
                <a:spcPts val="0"/>
              </a:spcBef>
              <a:buFont typeface="Arial" panose="020B0604020202020204" pitchFamily="34" charset="0"/>
              <a:buNone/>
            </a:pPr>
            <a:endParaRPr lang="en-AU" sz="1800" dirty="0"/>
          </a:p>
          <a:p>
            <a:pPr marL="0" indent="0" algn="just">
              <a:spcBef>
                <a:spcPts val="0"/>
              </a:spcBef>
              <a:buFont typeface="Arial" panose="020B0604020202020204" pitchFamily="34" charset="0"/>
              <a:buNone/>
            </a:pPr>
            <a:r>
              <a:rPr lang="en-AU" sz="1800" dirty="0"/>
              <a:t>Uniforms can be purchased from our Uniform Shop situated in Block 3 on Fridays from 2.45pm to 3.15pm or complete an order form that can be found at the front office or downloaded from the school's website. We do not have EFTPOS facilities available so payment needs to be in cash (correct amount as change cannot be given) or direct bank transfer (</a:t>
            </a:r>
            <a:r>
              <a:rPr lang="en-AU" sz="1800" b="1" dirty="0"/>
              <a:t>BSB 016 353  Account 3408 73676</a:t>
            </a:r>
            <a:r>
              <a:rPr lang="en-AU" sz="1800" dirty="0"/>
              <a:t>) including your child’s name and uniforms in the narration. For example, </a:t>
            </a:r>
            <a:r>
              <a:rPr lang="en-AU" sz="1800" b="1" dirty="0" err="1"/>
              <a:t>C.Smith</a:t>
            </a:r>
            <a:r>
              <a:rPr lang="en-AU" sz="1800" b="1" dirty="0"/>
              <a:t> – Uniforms.</a:t>
            </a:r>
          </a:p>
        </p:txBody>
      </p:sp>
      <p:sp>
        <p:nvSpPr>
          <p:cNvPr id="4" name="Subtitle 2">
            <a:extLst>
              <a:ext uri="{FF2B5EF4-FFF2-40B4-BE49-F238E27FC236}">
                <a16:creationId xmlns:a16="http://schemas.microsoft.com/office/drawing/2014/main" id="{1E64DF27-007C-A009-EB6F-3C6AA089DA8D}"/>
              </a:ext>
            </a:extLst>
          </p:cNvPr>
          <p:cNvSpPr txBox="1">
            <a:spLocks/>
          </p:cNvSpPr>
          <p:nvPr/>
        </p:nvSpPr>
        <p:spPr>
          <a:xfrm>
            <a:off x="-1" y="9358573"/>
            <a:ext cx="6853223" cy="547428"/>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357776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995" y="46027"/>
            <a:ext cx="7429500" cy="9906000"/>
          </a:xfrm>
        </p:spPr>
      </p:pic>
      <p:grpSp>
        <p:nvGrpSpPr>
          <p:cNvPr id="5" name="Group 4"/>
          <p:cNvGrpSpPr/>
          <p:nvPr/>
        </p:nvGrpSpPr>
        <p:grpSpPr>
          <a:xfrm flipH="1">
            <a:off x="-46041" y="-56163"/>
            <a:ext cx="6998383" cy="9975441"/>
            <a:chOff x="159555" y="-39607"/>
            <a:chExt cx="9001784" cy="6906074"/>
          </a:xfrm>
        </p:grpSpPr>
        <p:cxnSp>
          <p:nvCxnSpPr>
            <p:cNvPr id="6" name="Straight Connector 5"/>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3"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rgbClr val="F2C8B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 name="Freeform 9"/>
            <p:cNvSpPr/>
            <p:nvPr/>
          </p:nvSpPr>
          <p:spPr>
            <a:xfrm>
              <a:off x="7142067" y="-39607"/>
              <a:ext cx="1948147" cy="686646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rgbClr val="ECAE9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2" name="Freeform 11"/>
            <p:cNvSpPr/>
            <p:nvPr/>
          </p:nvSpPr>
          <p:spPr>
            <a:xfrm>
              <a:off x="7010428"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Freeform 12"/>
            <p:cNvSpPr/>
            <p:nvPr/>
          </p:nvSpPr>
          <p:spPr>
            <a:xfrm>
              <a:off x="8295776" y="-8467"/>
              <a:ext cx="857531"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D07155"/>
            </a:solidFill>
            <a:ln>
              <a:solidFill>
                <a:srgbClr val="ECAE99"/>
              </a:solid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Freeform 1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BF4E2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Freeform 1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9F171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Freeform 16"/>
            <p:cNvSpPr/>
            <p:nvPr/>
          </p:nvSpPr>
          <p:spPr>
            <a:xfrm>
              <a:off x="159555"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B594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pSp>
      <p:sp>
        <p:nvSpPr>
          <p:cNvPr id="3" name="Subtitle 2">
            <a:extLst>
              <a:ext uri="{FF2B5EF4-FFF2-40B4-BE49-F238E27FC236}">
                <a16:creationId xmlns:a16="http://schemas.microsoft.com/office/drawing/2014/main" id="{C38914B2-CC98-ACDB-3087-EEE61DF75B7F}"/>
              </a:ext>
            </a:extLst>
          </p:cNvPr>
          <p:cNvSpPr txBox="1">
            <a:spLocks/>
          </p:cNvSpPr>
          <p:nvPr/>
        </p:nvSpPr>
        <p:spPr>
          <a:xfrm>
            <a:off x="-38361" y="9416955"/>
            <a:ext cx="7561856" cy="557561"/>
          </a:xfrm>
          <a:prstGeom prst="rect">
            <a:avLst/>
          </a:prstGeom>
          <a:solidFill>
            <a:srgbClr val="C00000"/>
          </a:solidFill>
          <a:ln>
            <a:solidFill>
              <a:srgbClr val="9B594E"/>
            </a:solid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AU" b="1" dirty="0">
                <a:solidFill>
                  <a:schemeClr val="bg1"/>
                </a:solidFill>
              </a:rPr>
              <a:t>Respect • Responsibility • Kindness • Persistence • Courage</a:t>
            </a:r>
          </a:p>
        </p:txBody>
      </p:sp>
    </p:spTree>
    <p:extLst>
      <p:ext uri="{BB962C8B-B14F-4D97-AF65-F5344CB8AC3E}">
        <p14:creationId xmlns:p14="http://schemas.microsoft.com/office/powerpoint/2010/main" val="25553375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5945</TotalTime>
  <Words>1556</Words>
  <Application>Microsoft Office PowerPoint</Application>
  <PresentationFormat>A4 Paper (210x297 mm)</PresentationFormat>
  <Paragraphs>160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Welcome to Waddington!</vt:lpstr>
      <vt:lpstr>PowerPoint Presentation</vt:lpstr>
      <vt:lpstr>PowerPoint Presentation</vt:lpstr>
      <vt:lpstr>2026 Term Dates</vt:lpstr>
      <vt:lpstr>Arriving Late / Leaving Early</vt:lpstr>
      <vt:lpstr>Early Childhood Centre Groups</vt:lpstr>
      <vt:lpstr>Equipment Required</vt:lpstr>
      <vt:lpstr>PowerPoint Presentation</vt:lpstr>
      <vt:lpstr>Change of Information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KEENAN Adrian [Waddington Primary School]</dc:creator>
  <cp:lastModifiedBy>BACHE Jennifer [Waddington Primary School]</cp:lastModifiedBy>
  <cp:revision>233</cp:revision>
  <cp:lastPrinted>2023-10-23T04:59:02Z</cp:lastPrinted>
  <dcterms:created xsi:type="dcterms:W3CDTF">2019-12-23T04:22:50Z</dcterms:created>
  <dcterms:modified xsi:type="dcterms:W3CDTF">2025-10-13T04:54:27Z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cfaba3c-b62d-4cd7-a2b1-d365f20898c5_Enabled">
    <vt:lpwstr>true</vt:lpwstr>
  </property>
  <property fmtid="{D5CDD505-2E9C-101B-9397-08002B2CF9AE}" pid="3" name="MSIP_Label_bcfaba3c-b62d-4cd7-a2b1-d365f20898c5_SetDate">
    <vt:lpwstr>2025-10-13T04:54:23Z</vt:lpwstr>
  </property>
  <property fmtid="{D5CDD505-2E9C-101B-9397-08002B2CF9AE}" pid="4" name="MSIP_Label_bcfaba3c-b62d-4cd7-a2b1-d365f20898c5_Method">
    <vt:lpwstr>Privileged</vt:lpwstr>
  </property>
  <property fmtid="{D5CDD505-2E9C-101B-9397-08002B2CF9AE}" pid="5" name="MSIP_Label_bcfaba3c-b62d-4cd7-a2b1-d365f20898c5_Name">
    <vt:lpwstr>NO LABEL</vt:lpwstr>
  </property>
  <property fmtid="{D5CDD505-2E9C-101B-9397-08002B2CF9AE}" pid="6" name="MSIP_Label_bcfaba3c-b62d-4cd7-a2b1-d365f20898c5_SiteId">
    <vt:lpwstr>e08016f9-d1fd-4cbb-83b0-b76eb4361627</vt:lpwstr>
  </property>
  <property fmtid="{D5CDD505-2E9C-101B-9397-08002B2CF9AE}" pid="7" name="MSIP_Label_bcfaba3c-b62d-4cd7-a2b1-d365f20898c5_ActionId">
    <vt:lpwstr>b74c9daf-7604-4d3f-9b91-e26cfdd4bf5e</vt:lpwstr>
  </property>
  <property fmtid="{D5CDD505-2E9C-101B-9397-08002B2CF9AE}" pid="8" name="MSIP_Label_bcfaba3c-b62d-4cd7-a2b1-d365f20898c5_ContentBits">
    <vt:lpwstr>0</vt:lpwstr>
  </property>
  <property fmtid="{D5CDD505-2E9C-101B-9397-08002B2CF9AE}" pid="9" name="MSIP_Label_bcfaba3c-b62d-4cd7-a2b1-d365f20898c5_Tag">
    <vt:lpwstr>10, 0, 1, 1</vt:lpwstr>
  </property>
</Properties>
</file>