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 r:id="rId5"/>
    <p:sldId id="257" r:id="rId6"/>
    <p:sldId id="258" r:id="rId7"/>
    <p:sldId id="273" r:id="rId8"/>
    <p:sldId id="272" r:id="rId9"/>
    <p:sldId id="274" r:id="rId10"/>
    <p:sldId id="271" r:id="rId11"/>
    <p:sldId id="278" r:id="rId12"/>
    <p:sldId id="265" r:id="rId13"/>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AE99"/>
    <a:srgbClr val="F2C8B9"/>
    <a:srgbClr val="BF4E2A"/>
    <a:srgbClr val="9F1714"/>
    <a:srgbClr val="D55225"/>
    <a:srgbClr val="D07155"/>
    <a:srgbClr val="9B594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9" autoAdjust="0"/>
    <p:restoredTop sz="96395" autoAdjust="0"/>
  </p:normalViewPr>
  <p:slideViewPr>
    <p:cSldViewPr snapToGrid="0">
      <p:cViewPr varScale="1">
        <p:scale>
          <a:sx n="77" d="100"/>
          <a:sy n="77" d="100"/>
        </p:scale>
        <p:origin x="3450"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6888"/>
          </a:xfrm>
          <a:prstGeom prst="rect">
            <a:avLst/>
          </a:prstGeom>
        </p:spPr>
        <p:txBody>
          <a:bodyPr vert="horz" lIns="91431" tIns="45715" rIns="91431" bIns="45715" rtlCol="0"/>
          <a:lstStyle>
            <a:lvl1pPr algn="l">
              <a:defRPr sz="1200"/>
            </a:lvl1pPr>
          </a:lstStyle>
          <a:p>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31" tIns="45715" rIns="91431" bIns="45715" rtlCol="0"/>
          <a:lstStyle>
            <a:lvl1pPr algn="r">
              <a:defRPr sz="1200"/>
            </a:lvl1pPr>
          </a:lstStyle>
          <a:p>
            <a:fld id="{926488E4-2509-4A36-9F80-4E011CB53AEA}" type="datetimeFigureOut">
              <a:rPr lang="en-AU" smtClean="0"/>
              <a:t>1/12/2025</a:t>
            </a:fld>
            <a:endParaRPr lang="en-AU"/>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31" tIns="45715" rIns="91431" bIns="45715" rtlCol="0" anchor="ctr"/>
          <a:lstStyle/>
          <a:p>
            <a:endParaRPr lang="en-AU"/>
          </a:p>
        </p:txBody>
      </p:sp>
      <p:sp>
        <p:nvSpPr>
          <p:cNvPr id="5" name="Notes Placeholder 4"/>
          <p:cNvSpPr>
            <a:spLocks noGrp="1"/>
          </p:cNvSpPr>
          <p:nvPr>
            <p:ph type="body" sz="quarter" idx="3"/>
          </p:nvPr>
        </p:nvSpPr>
        <p:spPr>
          <a:xfrm>
            <a:off x="679451" y="4776789"/>
            <a:ext cx="5438775" cy="3908425"/>
          </a:xfrm>
          <a:prstGeom prst="rect">
            <a:avLst/>
          </a:prstGeom>
        </p:spPr>
        <p:txBody>
          <a:bodyPr vert="horz" lIns="91431" tIns="45715" rIns="91431" bIns="457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9750"/>
            <a:ext cx="2946400" cy="496888"/>
          </a:xfrm>
          <a:prstGeom prst="rect">
            <a:avLst/>
          </a:prstGeom>
        </p:spPr>
        <p:txBody>
          <a:bodyPr vert="horz" lIns="91431" tIns="45715" rIns="91431" bIns="45715"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31" tIns="45715" rIns="91431" bIns="45715" rtlCol="0" anchor="b"/>
          <a:lstStyle>
            <a:lvl1pPr algn="r">
              <a:defRPr sz="1200"/>
            </a:lvl1pPr>
          </a:lstStyle>
          <a:p>
            <a:fld id="{2CDF05AF-DFB5-44DE-A3C4-F5DE6E5B2ECD}" type="slidenum">
              <a:rPr lang="en-AU" smtClean="0"/>
              <a:t>‹#›</a:t>
            </a:fld>
            <a:endParaRPr lang="en-AU"/>
          </a:p>
        </p:txBody>
      </p:sp>
    </p:spTree>
    <p:extLst>
      <p:ext uri="{BB962C8B-B14F-4D97-AF65-F5344CB8AC3E}">
        <p14:creationId xmlns:p14="http://schemas.microsoft.com/office/powerpoint/2010/main" val="43467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13AEB5-AC44-4F8F-AA2C-5AB65633D54F}" type="datetimeFigureOut">
              <a:rPr lang="en-AU" smtClean="0"/>
              <a:t>1/12/2025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095568-7A04-41AC-A3E1-97A368CAFFBC}" type="slidenum">
              <a:rPr lang="en-AU" smtClean="0"/>
              <a:t>‹#›</a:t>
            </a:fld>
            <a:endParaRPr lang="en-AU"/>
          </a:p>
        </p:txBody>
      </p:sp>
    </p:spTree>
    <p:extLst>
      <p:ext uri="{BB962C8B-B14F-4D97-AF65-F5344CB8AC3E}">
        <p14:creationId xmlns:p14="http://schemas.microsoft.com/office/powerpoint/2010/main" val="3550768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3AEB5-AC44-4F8F-AA2C-5AB65633D54F}" type="datetimeFigureOut">
              <a:rPr lang="en-AU" smtClean="0"/>
              <a:t>1/12/2025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095568-7A04-41AC-A3E1-97A368CAFFBC}" type="slidenum">
              <a:rPr lang="en-AU" smtClean="0"/>
              <a:t>‹#›</a:t>
            </a:fld>
            <a:endParaRPr lang="en-AU"/>
          </a:p>
        </p:txBody>
      </p:sp>
    </p:spTree>
    <p:extLst>
      <p:ext uri="{BB962C8B-B14F-4D97-AF65-F5344CB8AC3E}">
        <p14:creationId xmlns:p14="http://schemas.microsoft.com/office/powerpoint/2010/main" val="1731402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3AEB5-AC44-4F8F-AA2C-5AB65633D54F}" type="datetimeFigureOut">
              <a:rPr lang="en-AU" smtClean="0"/>
              <a:t>1/12/2025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095568-7A04-41AC-A3E1-97A368CAFFBC}" type="slidenum">
              <a:rPr lang="en-AU" smtClean="0"/>
              <a:t>‹#›</a:t>
            </a:fld>
            <a:endParaRPr lang="en-AU"/>
          </a:p>
        </p:txBody>
      </p:sp>
    </p:spTree>
    <p:extLst>
      <p:ext uri="{BB962C8B-B14F-4D97-AF65-F5344CB8AC3E}">
        <p14:creationId xmlns:p14="http://schemas.microsoft.com/office/powerpoint/2010/main" val="161863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3AEB5-AC44-4F8F-AA2C-5AB65633D54F}" type="datetimeFigureOut">
              <a:rPr lang="en-AU" smtClean="0"/>
              <a:t>1/12/2025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095568-7A04-41AC-A3E1-97A368CAFFBC}" type="slidenum">
              <a:rPr lang="en-AU" smtClean="0"/>
              <a:t>‹#›</a:t>
            </a:fld>
            <a:endParaRPr lang="en-AU"/>
          </a:p>
        </p:txBody>
      </p:sp>
    </p:spTree>
    <p:extLst>
      <p:ext uri="{BB962C8B-B14F-4D97-AF65-F5344CB8AC3E}">
        <p14:creationId xmlns:p14="http://schemas.microsoft.com/office/powerpoint/2010/main" val="71096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13AEB5-AC44-4F8F-AA2C-5AB65633D54F}" type="datetimeFigureOut">
              <a:rPr lang="en-AU" smtClean="0"/>
              <a:t>1/12/2025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095568-7A04-41AC-A3E1-97A368CAFFBC}" type="slidenum">
              <a:rPr lang="en-AU" smtClean="0"/>
              <a:t>‹#›</a:t>
            </a:fld>
            <a:endParaRPr lang="en-AU"/>
          </a:p>
        </p:txBody>
      </p:sp>
    </p:spTree>
    <p:extLst>
      <p:ext uri="{BB962C8B-B14F-4D97-AF65-F5344CB8AC3E}">
        <p14:creationId xmlns:p14="http://schemas.microsoft.com/office/powerpoint/2010/main" val="3128206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13AEB5-AC44-4F8F-AA2C-5AB65633D54F}" type="datetimeFigureOut">
              <a:rPr lang="en-AU" smtClean="0"/>
              <a:t>1/12/2025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5095568-7A04-41AC-A3E1-97A368CAFFBC}" type="slidenum">
              <a:rPr lang="en-AU" smtClean="0"/>
              <a:t>‹#›</a:t>
            </a:fld>
            <a:endParaRPr lang="en-AU"/>
          </a:p>
        </p:txBody>
      </p:sp>
    </p:spTree>
    <p:extLst>
      <p:ext uri="{BB962C8B-B14F-4D97-AF65-F5344CB8AC3E}">
        <p14:creationId xmlns:p14="http://schemas.microsoft.com/office/powerpoint/2010/main" val="383214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13AEB5-AC44-4F8F-AA2C-5AB65633D54F}" type="datetimeFigureOut">
              <a:rPr lang="en-AU" smtClean="0"/>
              <a:t>1/12/2025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5095568-7A04-41AC-A3E1-97A368CAFFBC}" type="slidenum">
              <a:rPr lang="en-AU" smtClean="0"/>
              <a:t>‹#›</a:t>
            </a:fld>
            <a:endParaRPr lang="en-AU"/>
          </a:p>
        </p:txBody>
      </p:sp>
    </p:spTree>
    <p:extLst>
      <p:ext uri="{BB962C8B-B14F-4D97-AF65-F5344CB8AC3E}">
        <p14:creationId xmlns:p14="http://schemas.microsoft.com/office/powerpoint/2010/main" val="2544280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13AEB5-AC44-4F8F-AA2C-5AB65633D54F}" type="datetimeFigureOut">
              <a:rPr lang="en-AU" smtClean="0"/>
              <a:t>1/12/2025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5095568-7A04-41AC-A3E1-97A368CAFFBC}" type="slidenum">
              <a:rPr lang="en-AU" smtClean="0"/>
              <a:t>‹#›</a:t>
            </a:fld>
            <a:endParaRPr lang="en-AU"/>
          </a:p>
        </p:txBody>
      </p:sp>
    </p:spTree>
    <p:extLst>
      <p:ext uri="{BB962C8B-B14F-4D97-AF65-F5344CB8AC3E}">
        <p14:creationId xmlns:p14="http://schemas.microsoft.com/office/powerpoint/2010/main" val="181396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3AEB5-AC44-4F8F-AA2C-5AB65633D54F}" type="datetimeFigureOut">
              <a:rPr lang="en-AU" smtClean="0"/>
              <a:t>1/12/2025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5095568-7A04-41AC-A3E1-97A368CAFFBC}" type="slidenum">
              <a:rPr lang="en-AU" smtClean="0"/>
              <a:t>‹#›</a:t>
            </a:fld>
            <a:endParaRPr lang="en-AU"/>
          </a:p>
        </p:txBody>
      </p:sp>
    </p:spTree>
    <p:extLst>
      <p:ext uri="{BB962C8B-B14F-4D97-AF65-F5344CB8AC3E}">
        <p14:creationId xmlns:p14="http://schemas.microsoft.com/office/powerpoint/2010/main" val="2939932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E13AEB5-AC44-4F8F-AA2C-5AB65633D54F}" type="datetimeFigureOut">
              <a:rPr lang="en-AU" smtClean="0"/>
              <a:t>1/12/2025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5095568-7A04-41AC-A3E1-97A368CAFFBC}" type="slidenum">
              <a:rPr lang="en-AU" smtClean="0"/>
              <a:t>‹#›</a:t>
            </a:fld>
            <a:endParaRPr lang="en-AU"/>
          </a:p>
        </p:txBody>
      </p:sp>
    </p:spTree>
    <p:extLst>
      <p:ext uri="{BB962C8B-B14F-4D97-AF65-F5344CB8AC3E}">
        <p14:creationId xmlns:p14="http://schemas.microsoft.com/office/powerpoint/2010/main" val="1358986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E13AEB5-AC44-4F8F-AA2C-5AB65633D54F}" type="datetimeFigureOut">
              <a:rPr lang="en-AU" smtClean="0"/>
              <a:t>1/12/2025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5095568-7A04-41AC-A3E1-97A368CAFFBC}" type="slidenum">
              <a:rPr lang="en-AU" smtClean="0"/>
              <a:t>‹#›</a:t>
            </a:fld>
            <a:endParaRPr lang="en-AU"/>
          </a:p>
        </p:txBody>
      </p:sp>
    </p:spTree>
    <p:extLst>
      <p:ext uri="{BB962C8B-B14F-4D97-AF65-F5344CB8AC3E}">
        <p14:creationId xmlns:p14="http://schemas.microsoft.com/office/powerpoint/2010/main" val="20032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E13AEB5-AC44-4F8F-AA2C-5AB65633D54F}" type="datetimeFigureOut">
              <a:rPr lang="en-AU" smtClean="0"/>
              <a:t>1/12/2025</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095568-7A04-41AC-A3E1-97A368CAFFBC}" type="slidenum">
              <a:rPr lang="en-AU" smtClean="0"/>
              <a:t>‹#›</a:t>
            </a:fld>
            <a:endParaRPr lang="en-AU"/>
          </a:p>
        </p:txBody>
      </p:sp>
    </p:spTree>
    <p:extLst>
      <p:ext uri="{BB962C8B-B14F-4D97-AF65-F5344CB8AC3E}">
        <p14:creationId xmlns:p14="http://schemas.microsoft.com/office/powerpoint/2010/main" val="1155279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waddingtonps.wa.edu.au/" TargetMode="External"/><Relationship Id="rId2" Type="http://schemas.openxmlformats.org/officeDocument/2006/relationships/hyperlink" Target="mailto:Waddington.ps@education.wa.edu.au" TargetMode="Externa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2"/>
          <p:cNvSpPr txBox="1">
            <a:spLocks/>
          </p:cNvSpPr>
          <p:nvPr/>
        </p:nvSpPr>
        <p:spPr>
          <a:xfrm>
            <a:off x="-152981" y="9485376"/>
            <a:ext cx="7003146" cy="420623"/>
          </a:xfrm>
          <a:prstGeom prst="rect">
            <a:avLst/>
          </a:prstGeom>
          <a:solidFill>
            <a:srgbClr val="C00000"/>
          </a:solidFill>
          <a:ln>
            <a:solidFill>
              <a:srgbClr val="9B594E"/>
            </a:solidFill>
          </a:ln>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AU" b="1" dirty="0">
                <a:solidFill>
                  <a:schemeClr val="bg1"/>
                </a:solidFill>
              </a:rPr>
              <a:t>Respect • Responsibility • Kindness • Persistence • Courage</a:t>
            </a:r>
          </a:p>
        </p:txBody>
      </p:sp>
      <p:pic>
        <p:nvPicPr>
          <p:cNvPr id="8" name="Picture 7" descr="A group of people posing for a photo&#10;&#10;Description automatically generated">
            <a:extLst>
              <a:ext uri="{FF2B5EF4-FFF2-40B4-BE49-F238E27FC236}">
                <a16:creationId xmlns:a16="http://schemas.microsoft.com/office/drawing/2014/main" id="{5B866309-D7A7-2F88-BEB6-C18615673C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598" y="2166602"/>
            <a:ext cx="9338640" cy="7318774"/>
          </a:xfrm>
          <a:prstGeom prst="rect">
            <a:avLst/>
          </a:prstGeom>
        </p:spPr>
      </p:pic>
      <p:grpSp>
        <p:nvGrpSpPr>
          <p:cNvPr id="6" name="Group 5">
            <a:extLst>
              <a:ext uri="{FF2B5EF4-FFF2-40B4-BE49-F238E27FC236}">
                <a16:creationId xmlns:a16="http://schemas.microsoft.com/office/drawing/2014/main" id="{37249F3B-271F-59D1-2568-956F8729383B}"/>
              </a:ext>
            </a:extLst>
          </p:cNvPr>
          <p:cNvGrpSpPr/>
          <p:nvPr/>
        </p:nvGrpSpPr>
        <p:grpSpPr>
          <a:xfrm>
            <a:off x="2570511" y="8383504"/>
            <a:ext cx="4279654" cy="874789"/>
            <a:chOff x="2578346" y="8471383"/>
            <a:chExt cx="4279654" cy="874789"/>
          </a:xfrm>
        </p:grpSpPr>
        <p:sp>
          <p:nvSpPr>
            <p:cNvPr id="4" name="TextBox 3">
              <a:extLst>
                <a:ext uri="{FF2B5EF4-FFF2-40B4-BE49-F238E27FC236}">
                  <a16:creationId xmlns:a16="http://schemas.microsoft.com/office/drawing/2014/main" id="{EB3D6F32-65FD-4157-56FB-511E02EEAC1B}"/>
                </a:ext>
              </a:extLst>
            </p:cNvPr>
            <p:cNvSpPr txBox="1"/>
            <p:nvPr/>
          </p:nvSpPr>
          <p:spPr>
            <a:xfrm flipH="1">
              <a:off x="2578346" y="8471383"/>
              <a:ext cx="4279654" cy="874789"/>
            </a:xfrm>
            <a:prstGeom prst="rect">
              <a:avLst/>
            </a:prstGeom>
            <a:solidFill>
              <a:srgbClr val="C00000"/>
            </a:solidFill>
          </p:spPr>
          <p:txBody>
            <a:bodyPr wrap="square" rtlCol="0">
              <a:spAutoFit/>
            </a:bodyPr>
            <a:lstStyle/>
            <a:p>
              <a:endParaRPr lang="en-AU"/>
            </a:p>
          </p:txBody>
        </p:sp>
        <p:pic>
          <p:nvPicPr>
            <p:cNvPr id="5" name="1C6C3342-8B0C-4B92-BBCF-2BC1F1104B83">
              <a:extLst>
                <a:ext uri="{FF2B5EF4-FFF2-40B4-BE49-F238E27FC236}">
                  <a16:creationId xmlns:a16="http://schemas.microsoft.com/office/drawing/2014/main" id="{B0A23F2D-0E51-2743-D6A0-491E8AF9E8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2872" y="8580183"/>
              <a:ext cx="3056119" cy="6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1">
            <a:extLst>
              <a:ext uri="{FF2B5EF4-FFF2-40B4-BE49-F238E27FC236}">
                <a16:creationId xmlns:a16="http://schemas.microsoft.com/office/drawing/2014/main" id="{1A66B73F-3F7E-4317-004F-518853B5AF0B}"/>
              </a:ext>
            </a:extLst>
          </p:cNvPr>
          <p:cNvSpPr txBox="1">
            <a:spLocks/>
          </p:cNvSpPr>
          <p:nvPr/>
        </p:nvSpPr>
        <p:spPr>
          <a:xfrm>
            <a:off x="1226403" y="-69442"/>
            <a:ext cx="5862638" cy="1648326"/>
          </a:xfrm>
          <a:prstGeom prst="rect">
            <a:avLst/>
          </a:prstGeom>
          <a:solidFill>
            <a:srgbClr val="ECAE99"/>
          </a:solidFill>
          <a:ln w="38100">
            <a:solidFill>
              <a:srgbClr val="9B594E"/>
            </a:solidFill>
          </a:ln>
        </p:spPr>
        <p:txBody>
          <a:bodyPr vert="horz" lIns="91440" tIns="45720" rIns="91440" bIns="45720" rtlCol="0" anchor="t">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n-AU" sz="3200" dirty="0"/>
          </a:p>
        </p:txBody>
      </p:sp>
      <p:sp>
        <p:nvSpPr>
          <p:cNvPr id="9" name="Isosceles Triangle 8"/>
          <p:cNvSpPr/>
          <p:nvPr/>
        </p:nvSpPr>
        <p:spPr>
          <a:xfrm rot="5400000" flipH="1">
            <a:off x="3032484" y="-4322390"/>
            <a:ext cx="3439980" cy="9504949"/>
          </a:xfrm>
          <a:prstGeom prst="triangle">
            <a:avLst>
              <a:gd name="adj" fmla="val 0"/>
            </a:avLst>
          </a:prstGeom>
          <a:solidFill>
            <a:srgbClr val="C00000"/>
          </a:solidFill>
          <a:ln w="38100">
            <a:solidFill>
              <a:srgbClr val="BF4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127871" y="252567"/>
            <a:ext cx="3157166" cy="1200329"/>
          </a:xfrm>
          <a:prstGeom prst="rect">
            <a:avLst/>
          </a:prstGeom>
          <a:noFill/>
        </p:spPr>
        <p:txBody>
          <a:bodyPr wrap="square" rtlCol="0">
            <a:spAutoFit/>
          </a:bodyPr>
          <a:lstStyle/>
          <a:p>
            <a:r>
              <a:rPr lang="en-AU" sz="3600" b="1" dirty="0">
                <a:solidFill>
                  <a:schemeClr val="accent2">
                    <a:lumMod val="40000"/>
                    <a:lumOff val="60000"/>
                  </a:schemeClr>
                </a:solidFill>
              </a:rPr>
              <a:t>Waddington Primary School</a:t>
            </a:r>
          </a:p>
        </p:txBody>
      </p:sp>
      <p:sp>
        <p:nvSpPr>
          <p:cNvPr id="22" name="TextBox 21"/>
          <p:cNvSpPr txBox="1"/>
          <p:nvPr/>
        </p:nvSpPr>
        <p:spPr>
          <a:xfrm>
            <a:off x="127871" y="1484369"/>
            <a:ext cx="6410784" cy="523220"/>
          </a:xfrm>
          <a:prstGeom prst="rect">
            <a:avLst/>
          </a:prstGeom>
          <a:noFill/>
        </p:spPr>
        <p:txBody>
          <a:bodyPr wrap="square" rtlCol="0">
            <a:spAutoFit/>
          </a:bodyPr>
          <a:lstStyle/>
          <a:p>
            <a:r>
              <a:rPr lang="en-AU" sz="2800" b="1" dirty="0">
                <a:solidFill>
                  <a:schemeClr val="bg1"/>
                </a:solidFill>
              </a:rPr>
              <a:t>2026 Parent Information</a:t>
            </a:r>
          </a:p>
        </p:txBody>
      </p:sp>
    </p:spTree>
    <p:extLst>
      <p:ext uri="{BB962C8B-B14F-4D97-AF65-F5344CB8AC3E}">
        <p14:creationId xmlns:p14="http://schemas.microsoft.com/office/powerpoint/2010/main" val="642154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0117"/>
          <a:stretch/>
        </p:blipFill>
        <p:spPr>
          <a:xfrm>
            <a:off x="175910" y="5502939"/>
            <a:ext cx="6531580" cy="4403062"/>
          </a:xfrm>
          <a:prstGeom prst="rect">
            <a:avLst/>
          </a:prstGeom>
        </p:spPr>
      </p:pic>
      <p:sp>
        <p:nvSpPr>
          <p:cNvPr id="5" name="Right Triangle 4"/>
          <p:cNvSpPr/>
          <p:nvPr/>
        </p:nvSpPr>
        <p:spPr>
          <a:xfrm rot="11986657" flipH="1">
            <a:off x="-1169974" y="3140621"/>
            <a:ext cx="9952892" cy="4424576"/>
          </a:xfrm>
          <a:prstGeom prst="rtTriangle">
            <a:avLst/>
          </a:prstGeom>
          <a:solidFill>
            <a:schemeClr val="bg1"/>
          </a:solidFill>
          <a:ln>
            <a:noFill/>
          </a:ln>
          <a:effectLst>
            <a:outerShdw blurRad="152400" dist="25400" dir="5400000" sx="106000" sy="106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idx="1"/>
          </p:nvPr>
        </p:nvSpPr>
        <p:spPr>
          <a:xfrm>
            <a:off x="304800" y="718985"/>
            <a:ext cx="6273800" cy="5224615"/>
          </a:xfrm>
        </p:spPr>
        <p:txBody>
          <a:bodyPr>
            <a:noAutofit/>
          </a:bodyPr>
          <a:lstStyle/>
          <a:p>
            <a:pPr marL="0" indent="0" algn="just">
              <a:buNone/>
            </a:pPr>
            <a:r>
              <a:rPr lang="en-AU" sz="1800" dirty="0"/>
              <a:t>Waddington Primary School is an innovative school that provides individual attention to children from Kindergarten to Year Six. We have a strong focus on pastoral care and value the positive relationships we have with our school community. We cater to families seeking individualised care, with a strong community feel.</a:t>
            </a:r>
          </a:p>
          <a:p>
            <a:pPr marL="0" indent="0" algn="just">
              <a:buNone/>
            </a:pPr>
            <a:r>
              <a:rPr lang="en-AU" sz="1800" dirty="0"/>
              <a:t>At Waddington we have high expectation of all our students and encourage everyone to strive to succeed.</a:t>
            </a:r>
          </a:p>
          <a:p>
            <a:pPr marL="0" indent="0" algn="just">
              <a:buNone/>
            </a:pPr>
            <a:r>
              <a:rPr lang="en-AU" sz="1800" dirty="0"/>
              <a:t>Waddington Primary School’s core values are Respect, Responsibility, Kindness, Persistence and Courage. These values are embedded across the school in all that we do and are at the centre of the conversations we have with the children in our care. Our school motto is ‘</a:t>
            </a:r>
            <a:r>
              <a:rPr lang="en-AU" sz="1800" b="1" u="sng" dirty="0"/>
              <a:t>Strive to Succeed</a:t>
            </a:r>
            <a:r>
              <a:rPr lang="en-AU" sz="1800" dirty="0"/>
              <a:t>’.</a:t>
            </a:r>
          </a:p>
          <a:p>
            <a:pPr marL="0" indent="0" algn="just">
              <a:buNone/>
            </a:pPr>
            <a:r>
              <a:rPr lang="en-AU" sz="1800" dirty="0"/>
              <a:t>If this is your first child attending school, you are likely to have many questions - please don’t hesitate to ask.</a:t>
            </a:r>
          </a:p>
        </p:txBody>
      </p:sp>
      <p:sp>
        <p:nvSpPr>
          <p:cNvPr id="6" name="Subtitle 2"/>
          <p:cNvSpPr txBox="1">
            <a:spLocks/>
          </p:cNvSpPr>
          <p:nvPr/>
        </p:nvSpPr>
        <p:spPr>
          <a:xfrm>
            <a:off x="117408" y="9473527"/>
            <a:ext cx="6380286" cy="357090"/>
          </a:xfrm>
          <a:prstGeom prst="rect">
            <a:avLst/>
          </a:prstGeom>
          <a:solidFill>
            <a:srgbClr val="C00000"/>
          </a:solidFill>
          <a:ln>
            <a:solidFill>
              <a:srgbClr val="9B594E"/>
            </a:solidFill>
          </a:ln>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AU" b="1" dirty="0">
                <a:solidFill>
                  <a:schemeClr val="bg1"/>
                </a:solidFill>
              </a:rPr>
              <a:t>Respect • Responsibility • </a:t>
            </a:r>
            <a:r>
              <a:rPr lang="en-AU" b="1" dirty="0" err="1">
                <a:solidFill>
                  <a:schemeClr val="bg1"/>
                </a:solidFill>
              </a:rPr>
              <a:t>Kindess</a:t>
            </a:r>
            <a:r>
              <a:rPr lang="en-AU" b="1" dirty="0">
                <a:solidFill>
                  <a:schemeClr val="bg1"/>
                </a:solidFill>
              </a:rPr>
              <a:t> • Persistence • Courage</a:t>
            </a:r>
          </a:p>
        </p:txBody>
      </p:sp>
      <p:sp>
        <p:nvSpPr>
          <p:cNvPr id="7" name="Title 1"/>
          <p:cNvSpPr>
            <a:spLocks noGrp="1"/>
          </p:cNvSpPr>
          <p:nvPr>
            <p:ph type="title"/>
          </p:nvPr>
        </p:nvSpPr>
        <p:spPr>
          <a:xfrm>
            <a:off x="300782" y="181116"/>
            <a:ext cx="6388099" cy="522279"/>
          </a:xfrm>
        </p:spPr>
        <p:txBody>
          <a:bodyPr>
            <a:noAutofit/>
          </a:bodyPr>
          <a:lstStyle/>
          <a:p>
            <a:r>
              <a:rPr lang="en-AU" sz="2400" b="1" dirty="0"/>
              <a:t>Welcome to Waddington!</a:t>
            </a:r>
          </a:p>
        </p:txBody>
      </p:sp>
      <p:sp>
        <p:nvSpPr>
          <p:cNvPr id="2" name="Subtitle 2">
            <a:extLst>
              <a:ext uri="{FF2B5EF4-FFF2-40B4-BE49-F238E27FC236}">
                <a16:creationId xmlns:a16="http://schemas.microsoft.com/office/drawing/2014/main" id="{0BF02CA6-4F87-6EC8-8BEF-FF78E916F456}"/>
              </a:ext>
            </a:extLst>
          </p:cNvPr>
          <p:cNvSpPr txBox="1">
            <a:spLocks/>
          </p:cNvSpPr>
          <p:nvPr/>
        </p:nvSpPr>
        <p:spPr>
          <a:xfrm>
            <a:off x="-1" y="9473528"/>
            <a:ext cx="6850165" cy="432472"/>
          </a:xfrm>
          <a:prstGeom prst="rect">
            <a:avLst/>
          </a:prstGeom>
          <a:solidFill>
            <a:srgbClr val="C00000"/>
          </a:solidFill>
          <a:ln>
            <a:solidFill>
              <a:srgbClr val="9B594E"/>
            </a:solidFill>
          </a:ln>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AU" b="1" dirty="0">
                <a:solidFill>
                  <a:schemeClr val="bg1"/>
                </a:solidFill>
              </a:rPr>
              <a:t>Respect • Responsibility • Kindness • Persistence • Courage</a:t>
            </a:r>
          </a:p>
        </p:txBody>
      </p:sp>
    </p:spTree>
    <p:extLst>
      <p:ext uri="{BB962C8B-B14F-4D97-AF65-F5344CB8AC3E}">
        <p14:creationId xmlns:p14="http://schemas.microsoft.com/office/powerpoint/2010/main" val="383591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 y="3375950"/>
            <a:ext cx="6388099" cy="522279"/>
          </a:xfrm>
        </p:spPr>
        <p:txBody>
          <a:bodyPr>
            <a:noAutofit/>
          </a:bodyPr>
          <a:lstStyle/>
          <a:p>
            <a:r>
              <a:rPr lang="en-AU" sz="2400" b="1" dirty="0"/>
              <a:t>2026 Term Dates</a:t>
            </a:r>
          </a:p>
        </p:txBody>
      </p:sp>
      <p:sp>
        <p:nvSpPr>
          <p:cNvPr id="18" name="Title 1"/>
          <p:cNvSpPr txBox="1">
            <a:spLocks/>
          </p:cNvSpPr>
          <p:nvPr/>
        </p:nvSpPr>
        <p:spPr>
          <a:xfrm>
            <a:off x="247649" y="326951"/>
            <a:ext cx="6388099" cy="34593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AU" sz="2400" b="1" dirty="0"/>
              <a:t>School Hours</a:t>
            </a:r>
          </a:p>
        </p:txBody>
      </p:sp>
      <p:graphicFrame>
        <p:nvGraphicFramePr>
          <p:cNvPr id="7" name="Table 6"/>
          <p:cNvGraphicFramePr>
            <a:graphicFrameLocks noGrp="1"/>
          </p:cNvGraphicFramePr>
          <p:nvPr>
            <p:extLst>
              <p:ext uri="{D42A27DB-BD31-4B8C-83A1-F6EECF244321}">
                <p14:modId xmlns:p14="http://schemas.microsoft.com/office/powerpoint/2010/main" val="2948359028"/>
              </p:ext>
            </p:extLst>
          </p:nvPr>
        </p:nvGraphicFramePr>
        <p:xfrm>
          <a:off x="247649" y="695247"/>
          <a:ext cx="6359604" cy="2463800"/>
        </p:xfrm>
        <a:graphic>
          <a:graphicData uri="http://schemas.openxmlformats.org/drawingml/2006/table">
            <a:tbl>
              <a:tblPr firstRow="1" bandRow="1">
                <a:tableStyleId>{5C22544A-7EE6-4342-B048-85BDC9FD1C3A}</a:tableStyleId>
              </a:tblPr>
              <a:tblGrid>
                <a:gridCol w="2227094">
                  <a:extLst>
                    <a:ext uri="{9D8B030D-6E8A-4147-A177-3AD203B41FA5}">
                      <a16:colId xmlns:a16="http://schemas.microsoft.com/office/drawing/2014/main" val="572200723"/>
                    </a:ext>
                  </a:extLst>
                </a:gridCol>
                <a:gridCol w="4132510">
                  <a:extLst>
                    <a:ext uri="{9D8B030D-6E8A-4147-A177-3AD203B41FA5}">
                      <a16:colId xmlns:a16="http://schemas.microsoft.com/office/drawing/2014/main" val="3379060752"/>
                    </a:ext>
                  </a:extLst>
                </a:gridCol>
              </a:tblGrid>
              <a:tr h="370840">
                <a:tc>
                  <a:txBody>
                    <a:bodyPr/>
                    <a:lstStyle/>
                    <a:p>
                      <a:pPr algn="ctr"/>
                      <a:r>
                        <a:rPr lang="en-AU" sz="1800" dirty="0"/>
                        <a:t>Time</a:t>
                      </a:r>
                    </a:p>
                  </a:txBody>
                  <a:tcPr anchor="ctr"/>
                </a:tc>
                <a:tc>
                  <a:txBody>
                    <a:bodyPr/>
                    <a:lstStyle/>
                    <a:p>
                      <a:pPr algn="ctr"/>
                      <a:r>
                        <a:rPr lang="en-AU" sz="1800" dirty="0"/>
                        <a:t>Event</a:t>
                      </a:r>
                    </a:p>
                  </a:txBody>
                  <a:tcPr anchor="ctr"/>
                </a:tc>
                <a:extLst>
                  <a:ext uri="{0D108BD9-81ED-4DB2-BD59-A6C34878D82A}">
                    <a16:rowId xmlns:a16="http://schemas.microsoft.com/office/drawing/2014/main" val="1243861146"/>
                  </a:ext>
                </a:extLst>
              </a:tr>
              <a:tr h="370840">
                <a:tc>
                  <a:txBody>
                    <a:bodyPr/>
                    <a:lstStyle/>
                    <a:p>
                      <a:pPr algn="ctr"/>
                      <a:r>
                        <a:rPr lang="en-AU" sz="1800" dirty="0"/>
                        <a:t>8:30am</a:t>
                      </a:r>
                    </a:p>
                  </a:txBody>
                  <a:tcPr anchor="ctr"/>
                </a:tc>
                <a:tc>
                  <a:txBody>
                    <a:bodyPr/>
                    <a:lstStyle/>
                    <a:p>
                      <a:pPr algn="ctr"/>
                      <a:r>
                        <a:rPr lang="en-AU" sz="1800" dirty="0"/>
                        <a:t>Classrooms open</a:t>
                      </a:r>
                    </a:p>
                  </a:txBody>
                  <a:tcPr anchor="ctr"/>
                </a:tc>
                <a:extLst>
                  <a:ext uri="{0D108BD9-81ED-4DB2-BD59-A6C34878D82A}">
                    <a16:rowId xmlns:a16="http://schemas.microsoft.com/office/drawing/2014/main" val="1838464937"/>
                  </a:ext>
                </a:extLst>
              </a:tr>
              <a:tr h="370840">
                <a:tc>
                  <a:txBody>
                    <a:bodyPr/>
                    <a:lstStyle/>
                    <a:p>
                      <a:pPr algn="ctr"/>
                      <a:r>
                        <a:rPr lang="en-AU" sz="1800" dirty="0"/>
                        <a:t>8:45am</a:t>
                      </a:r>
                    </a:p>
                  </a:txBody>
                  <a:tcPr anchor="ctr"/>
                </a:tc>
                <a:tc>
                  <a:txBody>
                    <a:bodyPr/>
                    <a:lstStyle/>
                    <a:p>
                      <a:pPr algn="ctr"/>
                      <a:r>
                        <a:rPr lang="en-AU" sz="1800" dirty="0"/>
                        <a:t>Learning</a:t>
                      </a:r>
                      <a:r>
                        <a:rPr lang="en-AU" sz="1800" baseline="0" dirty="0"/>
                        <a:t> begins</a:t>
                      </a:r>
                      <a:endParaRPr lang="en-AU" sz="1800" dirty="0"/>
                    </a:p>
                  </a:txBody>
                  <a:tcPr anchor="ctr"/>
                </a:tc>
                <a:extLst>
                  <a:ext uri="{0D108BD9-81ED-4DB2-BD59-A6C34878D82A}">
                    <a16:rowId xmlns:a16="http://schemas.microsoft.com/office/drawing/2014/main" val="3857471992"/>
                  </a:ext>
                </a:extLst>
              </a:tr>
              <a:tr h="370840">
                <a:tc>
                  <a:txBody>
                    <a:bodyPr/>
                    <a:lstStyle/>
                    <a:p>
                      <a:pPr algn="ctr"/>
                      <a:r>
                        <a:rPr lang="en-AU" sz="1800" dirty="0"/>
                        <a:t>10:40am – 11am</a:t>
                      </a:r>
                    </a:p>
                  </a:txBody>
                  <a:tcPr anchor="ctr"/>
                </a:tc>
                <a:tc>
                  <a:txBody>
                    <a:bodyPr/>
                    <a:lstStyle/>
                    <a:p>
                      <a:pPr algn="ctr"/>
                      <a:r>
                        <a:rPr lang="en-AU" sz="1800" dirty="0"/>
                        <a:t>Morning</a:t>
                      </a:r>
                      <a:r>
                        <a:rPr lang="en-AU" sz="1800" baseline="0" dirty="0"/>
                        <a:t> Recess</a:t>
                      </a:r>
                      <a:endParaRPr lang="en-AU" sz="1800" dirty="0"/>
                    </a:p>
                  </a:txBody>
                  <a:tcPr anchor="ctr"/>
                </a:tc>
                <a:extLst>
                  <a:ext uri="{0D108BD9-81ED-4DB2-BD59-A6C34878D82A}">
                    <a16:rowId xmlns:a16="http://schemas.microsoft.com/office/drawing/2014/main" val="2089012598"/>
                  </a:ext>
                </a:extLst>
              </a:tr>
              <a:tr h="370840">
                <a:tc>
                  <a:txBody>
                    <a:bodyPr/>
                    <a:lstStyle/>
                    <a:p>
                      <a:pPr algn="ctr"/>
                      <a:r>
                        <a:rPr lang="en-AU" sz="1800" dirty="0"/>
                        <a:t>12:40pm – 1:20pm</a:t>
                      </a:r>
                    </a:p>
                  </a:txBody>
                  <a:tcPr anchor="ctr"/>
                </a:tc>
                <a:tc>
                  <a:txBody>
                    <a:bodyPr/>
                    <a:lstStyle/>
                    <a:p>
                      <a:pPr algn="ctr"/>
                      <a:r>
                        <a:rPr lang="en-AU" sz="1800" dirty="0"/>
                        <a:t>Lunch</a:t>
                      </a:r>
                    </a:p>
                  </a:txBody>
                  <a:tcPr anchor="ctr"/>
                </a:tc>
                <a:extLst>
                  <a:ext uri="{0D108BD9-81ED-4DB2-BD59-A6C34878D82A}">
                    <a16:rowId xmlns:a16="http://schemas.microsoft.com/office/drawing/2014/main" val="3612866520"/>
                  </a:ext>
                </a:extLst>
              </a:tr>
              <a:tr h="370840">
                <a:tc>
                  <a:txBody>
                    <a:bodyPr/>
                    <a:lstStyle/>
                    <a:p>
                      <a:pPr algn="ctr"/>
                      <a:r>
                        <a:rPr lang="en-AU" sz="1800" dirty="0"/>
                        <a:t>3pm</a:t>
                      </a:r>
                    </a:p>
                    <a:p>
                      <a:pPr algn="ctr"/>
                      <a:r>
                        <a:rPr lang="en-AU" sz="1600" dirty="0"/>
                        <a:t>(2:30pm Wednesdays)</a:t>
                      </a:r>
                    </a:p>
                  </a:txBody>
                  <a:tcPr anchor="ctr"/>
                </a:tc>
                <a:tc>
                  <a:txBody>
                    <a:bodyPr/>
                    <a:lstStyle/>
                    <a:p>
                      <a:pPr algn="ctr"/>
                      <a:r>
                        <a:rPr lang="en-AU" sz="1800" dirty="0"/>
                        <a:t>End of day</a:t>
                      </a:r>
                    </a:p>
                  </a:txBody>
                  <a:tcPr anchor="ctr"/>
                </a:tc>
                <a:extLst>
                  <a:ext uri="{0D108BD9-81ED-4DB2-BD59-A6C34878D82A}">
                    <a16:rowId xmlns:a16="http://schemas.microsoft.com/office/drawing/2014/main" val="3723943202"/>
                  </a:ext>
                </a:extLst>
              </a:tr>
            </a:tbl>
          </a:graphicData>
        </a:graphic>
      </p:graphicFrame>
      <p:sp>
        <p:nvSpPr>
          <p:cNvPr id="9" name="Title 1"/>
          <p:cNvSpPr txBox="1">
            <a:spLocks/>
          </p:cNvSpPr>
          <p:nvPr/>
        </p:nvSpPr>
        <p:spPr>
          <a:xfrm>
            <a:off x="247649" y="6601290"/>
            <a:ext cx="6388099" cy="52227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AU" sz="2400" b="1" dirty="0">
                <a:latin typeface="+mn-lt"/>
              </a:rPr>
              <a:t>Staff Development Days</a:t>
            </a:r>
          </a:p>
        </p:txBody>
      </p:sp>
      <p:sp>
        <p:nvSpPr>
          <p:cNvPr id="10" name="Content Placeholder 2"/>
          <p:cNvSpPr>
            <a:spLocks noGrp="1"/>
          </p:cNvSpPr>
          <p:nvPr>
            <p:ph idx="1"/>
          </p:nvPr>
        </p:nvSpPr>
        <p:spPr>
          <a:xfrm>
            <a:off x="247649" y="7057391"/>
            <a:ext cx="6388099" cy="2421631"/>
          </a:xfrm>
        </p:spPr>
        <p:txBody>
          <a:bodyPr>
            <a:normAutofit/>
          </a:bodyPr>
          <a:lstStyle/>
          <a:p>
            <a:pPr marL="0" indent="0" algn="just">
              <a:spcBef>
                <a:spcPts val="0"/>
              </a:spcBef>
              <a:buNone/>
            </a:pPr>
            <a:r>
              <a:rPr lang="en-AU" sz="1800" dirty="0"/>
              <a:t>There are three staff development days in 2026, where students do not attend school. This provides school staff an opportunity to engage together in professional learning for those days. The staff development days in 2026 are:</a:t>
            </a:r>
          </a:p>
          <a:p>
            <a:pPr marL="0" indent="0" algn="just">
              <a:spcBef>
                <a:spcPts val="0"/>
              </a:spcBef>
              <a:buNone/>
            </a:pPr>
            <a:endParaRPr lang="en-AU" sz="1800" dirty="0"/>
          </a:p>
          <a:p>
            <a:pPr marL="0" indent="0" algn="just">
              <a:spcBef>
                <a:spcPts val="0"/>
              </a:spcBef>
              <a:buNone/>
            </a:pPr>
            <a:r>
              <a:rPr lang="en-AU" sz="1800" b="1" dirty="0">
                <a:solidFill>
                  <a:srgbClr val="FF0000"/>
                </a:solidFill>
              </a:rPr>
              <a:t>Tuesday 2</a:t>
            </a:r>
            <a:r>
              <a:rPr lang="en-AU" sz="1800" b="1" baseline="30000" dirty="0">
                <a:solidFill>
                  <a:srgbClr val="FF0000"/>
                </a:solidFill>
              </a:rPr>
              <a:t>nd</a:t>
            </a:r>
            <a:r>
              <a:rPr lang="en-AU" sz="1800" b="1" dirty="0">
                <a:solidFill>
                  <a:srgbClr val="FF0000"/>
                </a:solidFill>
              </a:rPr>
              <a:t> June</a:t>
            </a:r>
          </a:p>
          <a:p>
            <a:pPr marL="0" indent="0" algn="just">
              <a:spcBef>
                <a:spcPts val="0"/>
              </a:spcBef>
              <a:buNone/>
            </a:pPr>
            <a:r>
              <a:rPr lang="en-AU" sz="1800" b="1" dirty="0">
                <a:solidFill>
                  <a:srgbClr val="FF0000"/>
                </a:solidFill>
              </a:rPr>
              <a:t>Friday 4</a:t>
            </a:r>
            <a:r>
              <a:rPr lang="en-AU" sz="1800" b="1" baseline="30000" dirty="0">
                <a:solidFill>
                  <a:srgbClr val="FF0000"/>
                </a:solidFill>
              </a:rPr>
              <a:t>th</a:t>
            </a:r>
            <a:r>
              <a:rPr lang="en-AU" sz="1800" b="1" dirty="0">
                <a:solidFill>
                  <a:srgbClr val="FF0000"/>
                </a:solidFill>
              </a:rPr>
              <a:t> September </a:t>
            </a:r>
          </a:p>
          <a:p>
            <a:pPr marL="0" indent="0" algn="just">
              <a:spcBef>
                <a:spcPts val="0"/>
              </a:spcBef>
              <a:buNone/>
            </a:pPr>
            <a:r>
              <a:rPr lang="en-AU" sz="1800" b="1" dirty="0">
                <a:solidFill>
                  <a:srgbClr val="FF0000"/>
                </a:solidFill>
              </a:rPr>
              <a:t>Monday 9</a:t>
            </a:r>
            <a:r>
              <a:rPr lang="en-AU" sz="1800" b="1" baseline="30000" dirty="0">
                <a:solidFill>
                  <a:srgbClr val="FF0000"/>
                </a:solidFill>
              </a:rPr>
              <a:t>th</a:t>
            </a:r>
            <a:r>
              <a:rPr lang="en-AU" sz="1800" b="1" dirty="0">
                <a:solidFill>
                  <a:srgbClr val="FF0000"/>
                </a:solidFill>
              </a:rPr>
              <a:t> November</a:t>
            </a:r>
          </a:p>
        </p:txBody>
      </p:sp>
      <p:sp>
        <p:nvSpPr>
          <p:cNvPr id="4" name="Subtitle 2">
            <a:extLst>
              <a:ext uri="{FF2B5EF4-FFF2-40B4-BE49-F238E27FC236}">
                <a16:creationId xmlns:a16="http://schemas.microsoft.com/office/drawing/2014/main" id="{7B21B1F5-1201-5373-BB8F-DE5ABF9AF529}"/>
              </a:ext>
            </a:extLst>
          </p:cNvPr>
          <p:cNvSpPr txBox="1">
            <a:spLocks/>
          </p:cNvSpPr>
          <p:nvPr/>
        </p:nvSpPr>
        <p:spPr>
          <a:xfrm>
            <a:off x="-1" y="9479022"/>
            <a:ext cx="6862357" cy="426977"/>
          </a:xfrm>
          <a:prstGeom prst="rect">
            <a:avLst/>
          </a:prstGeom>
          <a:solidFill>
            <a:srgbClr val="C00000"/>
          </a:solidFill>
          <a:ln>
            <a:solidFill>
              <a:srgbClr val="9B594E"/>
            </a:solidFill>
          </a:ln>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AU" b="1" dirty="0">
                <a:solidFill>
                  <a:schemeClr val="bg1"/>
                </a:solidFill>
              </a:rPr>
              <a:t>Respect • Responsibility • Kindness • Persistence • Courage</a:t>
            </a:r>
          </a:p>
        </p:txBody>
      </p:sp>
      <p:graphicFrame>
        <p:nvGraphicFramePr>
          <p:cNvPr id="5" name="Table 4">
            <a:extLst>
              <a:ext uri="{FF2B5EF4-FFF2-40B4-BE49-F238E27FC236}">
                <a16:creationId xmlns:a16="http://schemas.microsoft.com/office/drawing/2014/main" id="{F7E6998A-9312-6D60-49BE-AE1E86D29FA4}"/>
              </a:ext>
            </a:extLst>
          </p:cNvPr>
          <p:cNvGraphicFramePr>
            <a:graphicFrameLocks noGrp="1"/>
          </p:cNvGraphicFramePr>
          <p:nvPr>
            <p:extLst>
              <p:ext uri="{D42A27DB-BD31-4B8C-83A1-F6EECF244321}">
                <p14:modId xmlns:p14="http://schemas.microsoft.com/office/powerpoint/2010/main" val="2793705540"/>
              </p:ext>
            </p:extLst>
          </p:nvPr>
        </p:nvGraphicFramePr>
        <p:xfrm>
          <a:off x="219155" y="3967059"/>
          <a:ext cx="6388098" cy="2565400"/>
        </p:xfrm>
        <a:graphic>
          <a:graphicData uri="http://schemas.openxmlformats.org/drawingml/2006/table">
            <a:tbl>
              <a:tblPr firstRow="1" bandRow="1">
                <a:tableStyleId>{21E4AEA4-8DFA-4A89-87EB-49C32662AFE0}</a:tableStyleId>
              </a:tblPr>
              <a:tblGrid>
                <a:gridCol w="1064462">
                  <a:extLst>
                    <a:ext uri="{9D8B030D-6E8A-4147-A177-3AD203B41FA5}">
                      <a16:colId xmlns:a16="http://schemas.microsoft.com/office/drawing/2014/main" val="2161499458"/>
                    </a:ext>
                  </a:extLst>
                </a:gridCol>
                <a:gridCol w="2661818">
                  <a:extLst>
                    <a:ext uri="{9D8B030D-6E8A-4147-A177-3AD203B41FA5}">
                      <a16:colId xmlns:a16="http://schemas.microsoft.com/office/drawing/2014/main" val="918522627"/>
                    </a:ext>
                  </a:extLst>
                </a:gridCol>
                <a:gridCol w="2661818">
                  <a:extLst>
                    <a:ext uri="{9D8B030D-6E8A-4147-A177-3AD203B41FA5}">
                      <a16:colId xmlns:a16="http://schemas.microsoft.com/office/drawing/2014/main" val="3159355273"/>
                    </a:ext>
                  </a:extLst>
                </a:gridCol>
              </a:tblGrid>
              <a:tr h="370840">
                <a:tc>
                  <a:txBody>
                    <a:bodyPr/>
                    <a:lstStyle/>
                    <a:p>
                      <a:endParaRPr lang="en-AU" sz="1200" dirty="0"/>
                    </a:p>
                  </a:txBody>
                  <a:tcPr/>
                </a:tc>
                <a:tc>
                  <a:txBody>
                    <a:bodyPr/>
                    <a:lstStyle/>
                    <a:p>
                      <a:pPr algn="ctr"/>
                      <a:r>
                        <a:rPr lang="en-AU" sz="1800" dirty="0"/>
                        <a:t>Start</a:t>
                      </a:r>
                    </a:p>
                  </a:txBody>
                  <a:tcPr anchor="ctr"/>
                </a:tc>
                <a:tc>
                  <a:txBody>
                    <a:bodyPr/>
                    <a:lstStyle/>
                    <a:p>
                      <a:pPr algn="ctr"/>
                      <a:r>
                        <a:rPr lang="en-AU" sz="1800" dirty="0"/>
                        <a:t>Finish</a:t>
                      </a:r>
                    </a:p>
                  </a:txBody>
                  <a:tcPr anchor="ctr"/>
                </a:tc>
                <a:extLst>
                  <a:ext uri="{0D108BD9-81ED-4DB2-BD59-A6C34878D82A}">
                    <a16:rowId xmlns:a16="http://schemas.microsoft.com/office/drawing/2014/main" val="2455911375"/>
                  </a:ext>
                </a:extLst>
              </a:tr>
              <a:tr h="370840">
                <a:tc>
                  <a:txBody>
                    <a:bodyPr/>
                    <a:lstStyle/>
                    <a:p>
                      <a:pPr algn="ctr"/>
                      <a:r>
                        <a:rPr lang="en-AU" sz="1600" b="1" dirty="0"/>
                        <a:t>Term 1</a:t>
                      </a:r>
                    </a:p>
                    <a:p>
                      <a:pPr algn="ctr"/>
                      <a:r>
                        <a:rPr lang="en-AU" sz="1200" b="1" dirty="0"/>
                        <a:t>(9 weeks)</a:t>
                      </a:r>
                    </a:p>
                  </a:txBody>
                  <a:tcPr anchor="ctr"/>
                </a:tc>
                <a:tc>
                  <a:txBody>
                    <a:bodyPr/>
                    <a:lstStyle/>
                    <a:p>
                      <a:pPr algn="ctr"/>
                      <a:r>
                        <a:rPr lang="en-AU" sz="1800" dirty="0"/>
                        <a:t>Monday 2</a:t>
                      </a:r>
                      <a:r>
                        <a:rPr lang="en-AU" sz="1800" baseline="30000" dirty="0"/>
                        <a:t>nd</a:t>
                      </a:r>
                      <a:r>
                        <a:rPr lang="en-AU" sz="1800" dirty="0"/>
                        <a:t> February</a:t>
                      </a:r>
                    </a:p>
                  </a:txBody>
                  <a:tcPr anchor="ctr"/>
                </a:tc>
                <a:tc>
                  <a:txBody>
                    <a:bodyPr/>
                    <a:lstStyle/>
                    <a:p>
                      <a:pPr algn="ctr"/>
                      <a:r>
                        <a:rPr lang="en-AU" sz="1800" dirty="0"/>
                        <a:t>Thursday 2</a:t>
                      </a:r>
                      <a:r>
                        <a:rPr lang="en-AU" sz="1800" baseline="30000" dirty="0"/>
                        <a:t>nd</a:t>
                      </a:r>
                      <a:r>
                        <a:rPr lang="en-AU" sz="1800" dirty="0"/>
                        <a:t> April</a:t>
                      </a:r>
                    </a:p>
                  </a:txBody>
                  <a:tcPr anchor="ctr"/>
                </a:tc>
                <a:extLst>
                  <a:ext uri="{0D108BD9-81ED-4DB2-BD59-A6C34878D82A}">
                    <a16:rowId xmlns:a16="http://schemas.microsoft.com/office/drawing/2014/main" val="1133056580"/>
                  </a:ext>
                </a:extLst>
              </a:tr>
              <a:tr h="370840">
                <a:tc>
                  <a:txBody>
                    <a:bodyPr/>
                    <a:lstStyle/>
                    <a:p>
                      <a:pPr algn="ctr"/>
                      <a:r>
                        <a:rPr lang="en-AU" sz="1600" b="1" dirty="0"/>
                        <a:t>Term 2</a:t>
                      </a:r>
                    </a:p>
                    <a:p>
                      <a:pPr marL="0" marR="0" lvl="0" indent="0" algn="ctr" defTabSz="685800" rtl="0" eaLnBrk="1" fontAlgn="auto" latinLnBrk="0" hangingPunct="1">
                        <a:lnSpc>
                          <a:spcPct val="100000"/>
                        </a:lnSpc>
                        <a:spcBef>
                          <a:spcPts val="0"/>
                        </a:spcBef>
                        <a:spcAft>
                          <a:spcPts val="0"/>
                        </a:spcAft>
                        <a:buClrTx/>
                        <a:buSzTx/>
                        <a:buFontTx/>
                        <a:buNone/>
                        <a:tabLst/>
                        <a:defRPr/>
                      </a:pPr>
                      <a:r>
                        <a:rPr lang="en-AU" sz="1200" b="1" dirty="0"/>
                        <a:t>(11 weeks)</a:t>
                      </a:r>
                      <a:endParaRPr lang="en-AU" sz="1600" b="1" dirty="0"/>
                    </a:p>
                  </a:txBody>
                  <a:tcPr anchor="ctr"/>
                </a:tc>
                <a:tc>
                  <a:txBody>
                    <a:bodyPr/>
                    <a:lstStyle/>
                    <a:p>
                      <a:pPr algn="ctr"/>
                      <a:r>
                        <a:rPr lang="en-AU" sz="1800" dirty="0"/>
                        <a:t>Monday</a:t>
                      </a:r>
                      <a:r>
                        <a:rPr lang="en-AU" sz="1800" baseline="0" dirty="0"/>
                        <a:t> 20</a:t>
                      </a:r>
                      <a:r>
                        <a:rPr lang="en-AU" sz="1800" baseline="30000" dirty="0"/>
                        <a:t>th</a:t>
                      </a:r>
                      <a:r>
                        <a:rPr lang="en-AU" sz="1800" baseline="0" dirty="0"/>
                        <a:t> April</a:t>
                      </a:r>
                      <a:endParaRPr lang="en-AU" sz="1800" dirty="0"/>
                    </a:p>
                  </a:txBody>
                  <a:tcPr anchor="ctr"/>
                </a:tc>
                <a:tc>
                  <a:txBody>
                    <a:bodyPr/>
                    <a:lstStyle/>
                    <a:p>
                      <a:pPr algn="ctr"/>
                      <a:r>
                        <a:rPr lang="en-AU" sz="1800" dirty="0"/>
                        <a:t>Friday 3</a:t>
                      </a:r>
                      <a:r>
                        <a:rPr lang="en-AU" sz="1800" baseline="30000" dirty="0"/>
                        <a:t>rd</a:t>
                      </a:r>
                      <a:r>
                        <a:rPr lang="en-AU" sz="1800" dirty="0"/>
                        <a:t> July</a:t>
                      </a:r>
                    </a:p>
                  </a:txBody>
                  <a:tcPr anchor="ctr"/>
                </a:tc>
                <a:extLst>
                  <a:ext uri="{0D108BD9-81ED-4DB2-BD59-A6C34878D82A}">
                    <a16:rowId xmlns:a16="http://schemas.microsoft.com/office/drawing/2014/main" val="2319777289"/>
                  </a:ext>
                </a:extLst>
              </a:tr>
              <a:tr h="370840">
                <a:tc>
                  <a:txBody>
                    <a:bodyPr/>
                    <a:lstStyle/>
                    <a:p>
                      <a:pPr algn="ctr"/>
                      <a:r>
                        <a:rPr lang="en-AU" sz="2000" b="1" dirty="0"/>
                        <a:t>Term 3</a:t>
                      </a:r>
                    </a:p>
                    <a:p>
                      <a:pPr marL="0" marR="0" lvl="0" indent="0" algn="ctr" defTabSz="685800" rtl="0" eaLnBrk="1" fontAlgn="auto" latinLnBrk="0" hangingPunct="1">
                        <a:lnSpc>
                          <a:spcPct val="100000"/>
                        </a:lnSpc>
                        <a:spcBef>
                          <a:spcPts val="0"/>
                        </a:spcBef>
                        <a:spcAft>
                          <a:spcPts val="0"/>
                        </a:spcAft>
                        <a:buClrTx/>
                        <a:buSzTx/>
                        <a:buFontTx/>
                        <a:buNone/>
                        <a:tabLst/>
                        <a:defRPr/>
                      </a:pPr>
                      <a:r>
                        <a:rPr lang="en-AU" sz="1200" b="1" dirty="0"/>
                        <a:t>(10 weeks)</a:t>
                      </a:r>
                      <a:endParaRPr lang="en-AU" sz="1600" b="1" dirty="0"/>
                    </a:p>
                  </a:txBody>
                  <a:tcPr anchor="ctr"/>
                </a:tc>
                <a:tc>
                  <a:txBody>
                    <a:bodyPr/>
                    <a:lstStyle/>
                    <a:p>
                      <a:pPr algn="ctr"/>
                      <a:r>
                        <a:rPr lang="en-AU" sz="1800" dirty="0"/>
                        <a:t>Monday</a:t>
                      </a:r>
                      <a:r>
                        <a:rPr lang="en-AU" sz="1800" baseline="0" dirty="0"/>
                        <a:t> 20</a:t>
                      </a:r>
                      <a:r>
                        <a:rPr lang="en-AU" sz="1800" baseline="30000" dirty="0"/>
                        <a:t>th</a:t>
                      </a:r>
                      <a:r>
                        <a:rPr lang="en-AU" sz="1800" baseline="0" dirty="0"/>
                        <a:t> July</a:t>
                      </a:r>
                      <a:endParaRPr lang="en-AU" sz="1800" dirty="0"/>
                    </a:p>
                  </a:txBody>
                  <a:tcPr anchor="ctr"/>
                </a:tc>
                <a:tc>
                  <a:txBody>
                    <a:bodyPr/>
                    <a:lstStyle/>
                    <a:p>
                      <a:pPr algn="ctr"/>
                      <a:r>
                        <a:rPr lang="en-AU" sz="1800" dirty="0"/>
                        <a:t>Friday 25</a:t>
                      </a:r>
                      <a:r>
                        <a:rPr lang="en-AU" sz="1800" baseline="30000" dirty="0"/>
                        <a:t>th</a:t>
                      </a:r>
                      <a:r>
                        <a:rPr lang="en-AU" sz="1800" dirty="0"/>
                        <a:t> September</a:t>
                      </a:r>
                    </a:p>
                  </a:txBody>
                  <a:tcPr anchor="ctr"/>
                </a:tc>
                <a:extLst>
                  <a:ext uri="{0D108BD9-81ED-4DB2-BD59-A6C34878D82A}">
                    <a16:rowId xmlns:a16="http://schemas.microsoft.com/office/drawing/2014/main" val="2236388402"/>
                  </a:ext>
                </a:extLst>
              </a:tr>
              <a:tr h="370840">
                <a:tc>
                  <a:txBody>
                    <a:bodyPr/>
                    <a:lstStyle/>
                    <a:p>
                      <a:pPr algn="ctr"/>
                      <a:r>
                        <a:rPr lang="en-AU" sz="2000" b="1" dirty="0"/>
                        <a:t>Term 4</a:t>
                      </a:r>
                    </a:p>
                    <a:p>
                      <a:pPr marL="0" marR="0" lvl="0" indent="0" algn="ctr" defTabSz="685800" rtl="0" eaLnBrk="1" fontAlgn="auto" latinLnBrk="0" hangingPunct="1">
                        <a:lnSpc>
                          <a:spcPct val="100000"/>
                        </a:lnSpc>
                        <a:spcBef>
                          <a:spcPts val="0"/>
                        </a:spcBef>
                        <a:spcAft>
                          <a:spcPts val="0"/>
                        </a:spcAft>
                        <a:buClrTx/>
                        <a:buSzTx/>
                        <a:buFontTx/>
                        <a:buNone/>
                        <a:tabLst/>
                        <a:defRPr/>
                      </a:pPr>
                      <a:r>
                        <a:rPr lang="en-AU" sz="1200" b="1" dirty="0"/>
                        <a:t>(10 weeks)</a:t>
                      </a:r>
                    </a:p>
                  </a:txBody>
                  <a:tcPr anchor="ctr"/>
                </a:tc>
                <a:tc>
                  <a:txBody>
                    <a:bodyPr/>
                    <a:lstStyle/>
                    <a:p>
                      <a:pPr algn="ctr"/>
                      <a:r>
                        <a:rPr lang="en-AU" sz="1800" dirty="0"/>
                        <a:t>Monday 12</a:t>
                      </a:r>
                      <a:r>
                        <a:rPr lang="en-AU" sz="1800" baseline="30000" dirty="0"/>
                        <a:t>th</a:t>
                      </a:r>
                      <a:r>
                        <a:rPr lang="en-AU" sz="1800" dirty="0"/>
                        <a:t> October</a:t>
                      </a:r>
                    </a:p>
                  </a:txBody>
                  <a:tcPr anchor="ctr"/>
                </a:tc>
                <a:tc>
                  <a:txBody>
                    <a:bodyPr/>
                    <a:lstStyle/>
                    <a:p>
                      <a:pPr algn="ctr"/>
                      <a:r>
                        <a:rPr lang="en-AU" sz="1800" dirty="0"/>
                        <a:t>Thursday 17</a:t>
                      </a:r>
                      <a:r>
                        <a:rPr lang="en-AU" sz="1800" baseline="30000" dirty="0"/>
                        <a:t>th</a:t>
                      </a:r>
                      <a:r>
                        <a:rPr lang="en-AU" sz="1800" dirty="0"/>
                        <a:t> December</a:t>
                      </a:r>
                    </a:p>
                  </a:txBody>
                  <a:tcPr anchor="ctr"/>
                </a:tc>
                <a:extLst>
                  <a:ext uri="{0D108BD9-81ED-4DB2-BD59-A6C34878D82A}">
                    <a16:rowId xmlns:a16="http://schemas.microsoft.com/office/drawing/2014/main" val="1972174420"/>
                  </a:ext>
                </a:extLst>
              </a:tr>
            </a:tbl>
          </a:graphicData>
        </a:graphic>
      </p:graphicFrame>
    </p:spTree>
    <p:extLst>
      <p:ext uri="{BB962C8B-B14F-4D97-AF65-F5344CB8AC3E}">
        <p14:creationId xmlns:p14="http://schemas.microsoft.com/office/powerpoint/2010/main" val="400361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864" r="2864" b="31967"/>
          <a:stretch/>
        </p:blipFill>
        <p:spPr>
          <a:xfrm>
            <a:off x="0" y="6194146"/>
            <a:ext cx="6858000" cy="3711853"/>
          </a:xfrm>
          <a:prstGeom prst="rect">
            <a:avLst/>
          </a:prstGeom>
        </p:spPr>
      </p:pic>
      <p:sp>
        <p:nvSpPr>
          <p:cNvPr id="20" name="Rectangle 19"/>
          <p:cNvSpPr/>
          <p:nvPr/>
        </p:nvSpPr>
        <p:spPr>
          <a:xfrm flipH="1">
            <a:off x="-416650" y="3616534"/>
            <a:ext cx="8094346" cy="3054070"/>
          </a:xfrm>
          <a:prstGeom prst="rect">
            <a:avLst/>
          </a:prstGeom>
          <a:solidFill>
            <a:schemeClr val="bg1"/>
          </a:solidFill>
          <a:ln>
            <a:noFill/>
          </a:ln>
          <a:effectLst>
            <a:outerShdw blurRad="152400" dist="25400" dir="5400000" sx="106000" sy="106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34949" y="58494"/>
            <a:ext cx="6388099" cy="522279"/>
          </a:xfrm>
        </p:spPr>
        <p:txBody>
          <a:bodyPr>
            <a:noAutofit/>
          </a:bodyPr>
          <a:lstStyle/>
          <a:p>
            <a:r>
              <a:rPr lang="en-AU" sz="2400" b="1" dirty="0">
                <a:latin typeface="+mn-lt"/>
              </a:rPr>
              <a:t>Enrolment Information</a:t>
            </a:r>
          </a:p>
        </p:txBody>
      </p:sp>
      <p:sp>
        <p:nvSpPr>
          <p:cNvPr id="10" name="Content Placeholder 2"/>
          <p:cNvSpPr>
            <a:spLocks noGrp="1"/>
          </p:cNvSpPr>
          <p:nvPr>
            <p:ph idx="1"/>
          </p:nvPr>
        </p:nvSpPr>
        <p:spPr>
          <a:xfrm>
            <a:off x="234949" y="428889"/>
            <a:ext cx="6388099" cy="3415283"/>
          </a:xfrm>
        </p:spPr>
        <p:txBody>
          <a:bodyPr>
            <a:noAutofit/>
          </a:bodyPr>
          <a:lstStyle/>
          <a:p>
            <a:pPr marL="0" indent="0" algn="just">
              <a:spcBef>
                <a:spcPts val="0"/>
              </a:spcBef>
              <a:buNone/>
            </a:pPr>
            <a:r>
              <a:rPr lang="en-AU" sz="1700" dirty="0"/>
              <a:t>When you enrol your child at Waddington, we are required to take a copy of their birth certificate and up-to-date immunisation records (not more than 2 months old). </a:t>
            </a:r>
          </a:p>
          <a:p>
            <a:pPr marL="0" indent="0" algn="just">
              <a:spcBef>
                <a:spcPts val="0"/>
              </a:spcBef>
              <a:buNone/>
            </a:pPr>
            <a:endParaRPr lang="en-AU" sz="1700" dirty="0"/>
          </a:p>
          <a:p>
            <a:pPr marL="0" indent="0" algn="just">
              <a:spcBef>
                <a:spcPts val="0"/>
              </a:spcBef>
              <a:buNone/>
            </a:pPr>
            <a:r>
              <a:rPr lang="en-AU" sz="1700" dirty="0"/>
              <a:t>The information you provide on the enrolment form is very important in helping us look after your child and needs to be kept up to date.</a:t>
            </a:r>
          </a:p>
          <a:p>
            <a:pPr marL="0" indent="0" algn="just">
              <a:spcBef>
                <a:spcPts val="0"/>
              </a:spcBef>
              <a:buNone/>
            </a:pPr>
            <a:endParaRPr lang="en-AU" sz="1700" dirty="0"/>
          </a:p>
          <a:p>
            <a:pPr marL="0" indent="0" algn="just">
              <a:lnSpc>
                <a:spcPct val="120000"/>
              </a:lnSpc>
              <a:spcBef>
                <a:spcPts val="0"/>
              </a:spcBef>
              <a:buNone/>
            </a:pPr>
            <a:r>
              <a:rPr lang="en-AU" sz="1700" dirty="0"/>
              <a:t>In particular, we need to know of any changes to your:</a:t>
            </a:r>
          </a:p>
          <a:p>
            <a:pPr algn="just">
              <a:lnSpc>
                <a:spcPct val="120000"/>
              </a:lnSpc>
              <a:spcBef>
                <a:spcPts val="0"/>
              </a:spcBef>
            </a:pPr>
            <a:r>
              <a:rPr lang="en-AU" sz="1700" dirty="0"/>
              <a:t>Address</a:t>
            </a:r>
          </a:p>
          <a:p>
            <a:pPr algn="just">
              <a:lnSpc>
                <a:spcPct val="120000"/>
              </a:lnSpc>
              <a:spcBef>
                <a:spcPts val="0"/>
              </a:spcBef>
            </a:pPr>
            <a:r>
              <a:rPr lang="en-AU" sz="1700" dirty="0"/>
              <a:t>Email</a:t>
            </a:r>
          </a:p>
          <a:p>
            <a:pPr algn="just">
              <a:lnSpc>
                <a:spcPct val="120000"/>
              </a:lnSpc>
              <a:spcBef>
                <a:spcPts val="0"/>
              </a:spcBef>
            </a:pPr>
            <a:r>
              <a:rPr lang="en-AU" sz="1700" dirty="0"/>
              <a:t>Phone numbers</a:t>
            </a:r>
          </a:p>
          <a:p>
            <a:pPr algn="just">
              <a:lnSpc>
                <a:spcPct val="120000"/>
              </a:lnSpc>
              <a:spcBef>
                <a:spcPts val="0"/>
              </a:spcBef>
            </a:pPr>
            <a:r>
              <a:rPr lang="en-AU" sz="1700" dirty="0"/>
              <a:t>Emergency contacts</a:t>
            </a:r>
          </a:p>
          <a:p>
            <a:pPr algn="just">
              <a:lnSpc>
                <a:spcPct val="120000"/>
              </a:lnSpc>
              <a:spcBef>
                <a:spcPts val="0"/>
              </a:spcBef>
            </a:pPr>
            <a:r>
              <a:rPr lang="en-AU" sz="1700" dirty="0"/>
              <a:t>Custody information</a:t>
            </a:r>
          </a:p>
          <a:p>
            <a:pPr algn="just">
              <a:lnSpc>
                <a:spcPct val="120000"/>
              </a:lnSpc>
              <a:spcBef>
                <a:spcPts val="0"/>
              </a:spcBef>
            </a:pPr>
            <a:r>
              <a:rPr lang="en-AU" sz="1700" dirty="0"/>
              <a:t>Child’s medical information</a:t>
            </a:r>
          </a:p>
        </p:txBody>
      </p:sp>
      <p:sp>
        <p:nvSpPr>
          <p:cNvPr id="14" name="Title 1"/>
          <p:cNvSpPr txBox="1">
            <a:spLocks/>
          </p:cNvSpPr>
          <p:nvPr/>
        </p:nvSpPr>
        <p:spPr>
          <a:xfrm>
            <a:off x="258872" y="4355158"/>
            <a:ext cx="6388099" cy="52227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AU" sz="2400" b="1" dirty="0">
                <a:latin typeface="+mn-lt"/>
              </a:rPr>
              <a:t>Voluntary Contributions</a:t>
            </a:r>
          </a:p>
        </p:txBody>
      </p:sp>
      <p:sp>
        <p:nvSpPr>
          <p:cNvPr id="15" name="Content Placeholder 2"/>
          <p:cNvSpPr txBox="1">
            <a:spLocks/>
          </p:cNvSpPr>
          <p:nvPr/>
        </p:nvSpPr>
        <p:spPr>
          <a:xfrm>
            <a:off x="234949" y="4771842"/>
            <a:ext cx="6335822" cy="388151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AU" sz="1700" dirty="0"/>
              <a:t>Voluntary contributions provide our school with additional funds, which allow us to enhance the educational programs and resources to the children.</a:t>
            </a:r>
          </a:p>
          <a:p>
            <a:pPr marL="0" indent="0" algn="just">
              <a:spcBef>
                <a:spcPts val="0"/>
              </a:spcBef>
              <a:buFont typeface="Arial" panose="020B0604020202020204" pitchFamily="34" charset="0"/>
              <a:buNone/>
            </a:pPr>
            <a:endParaRPr lang="en-AU" sz="1700" dirty="0"/>
          </a:p>
          <a:p>
            <a:pPr marL="0" indent="0" algn="just">
              <a:spcBef>
                <a:spcPts val="0"/>
              </a:spcBef>
              <a:buFont typeface="Arial" panose="020B0604020202020204" pitchFamily="34" charset="0"/>
              <a:buNone/>
            </a:pPr>
            <a:r>
              <a:rPr lang="en-AU" sz="1700" dirty="0"/>
              <a:t>The contribution amount is kept to a minimum as we understand that there are financial pressures on many families.</a:t>
            </a:r>
          </a:p>
          <a:p>
            <a:pPr marL="0" indent="0" algn="just">
              <a:spcBef>
                <a:spcPts val="0"/>
              </a:spcBef>
              <a:buFont typeface="Arial" panose="020B0604020202020204" pitchFamily="34" charset="0"/>
              <a:buNone/>
            </a:pPr>
            <a:endParaRPr lang="en-AU" sz="1700" dirty="0"/>
          </a:p>
          <a:p>
            <a:pPr marL="0" indent="0" algn="just">
              <a:spcBef>
                <a:spcPts val="0"/>
              </a:spcBef>
              <a:buFont typeface="Arial" panose="020B0604020202020204" pitchFamily="34" charset="0"/>
              <a:buNone/>
            </a:pPr>
            <a:r>
              <a:rPr lang="en-AU" sz="1700" dirty="0"/>
              <a:t>You can make your contribution of $35 per child at Reception.</a:t>
            </a:r>
          </a:p>
        </p:txBody>
      </p:sp>
      <p:sp>
        <p:nvSpPr>
          <p:cNvPr id="4" name="Subtitle 2">
            <a:extLst>
              <a:ext uri="{FF2B5EF4-FFF2-40B4-BE49-F238E27FC236}">
                <a16:creationId xmlns:a16="http://schemas.microsoft.com/office/drawing/2014/main" id="{53F2CB7E-9084-961E-F716-3C94BC9F2025}"/>
              </a:ext>
            </a:extLst>
          </p:cNvPr>
          <p:cNvSpPr txBox="1">
            <a:spLocks/>
          </p:cNvSpPr>
          <p:nvPr/>
        </p:nvSpPr>
        <p:spPr>
          <a:xfrm>
            <a:off x="0" y="9439533"/>
            <a:ext cx="6858000" cy="466467"/>
          </a:xfrm>
          <a:prstGeom prst="rect">
            <a:avLst/>
          </a:prstGeom>
          <a:solidFill>
            <a:srgbClr val="C00000"/>
          </a:solidFill>
          <a:ln>
            <a:solidFill>
              <a:srgbClr val="9B594E"/>
            </a:solidFill>
          </a:ln>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AU" b="1" dirty="0">
                <a:solidFill>
                  <a:schemeClr val="bg1"/>
                </a:solidFill>
              </a:rPr>
              <a:t>Respect • Responsibility • Kindness • Persistence •Courage</a:t>
            </a:r>
          </a:p>
        </p:txBody>
      </p:sp>
    </p:spTree>
    <p:extLst>
      <p:ext uri="{BB962C8B-B14F-4D97-AF65-F5344CB8AC3E}">
        <p14:creationId xmlns:p14="http://schemas.microsoft.com/office/powerpoint/2010/main" val="1484253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74" y="2956335"/>
            <a:ext cx="6388099" cy="522279"/>
          </a:xfrm>
        </p:spPr>
        <p:txBody>
          <a:bodyPr>
            <a:noAutofit/>
          </a:bodyPr>
          <a:lstStyle/>
          <a:p>
            <a:r>
              <a:rPr lang="en-AU" sz="2000" b="1" dirty="0">
                <a:latin typeface="+mn-lt"/>
              </a:rPr>
              <a:t>Arriving Late / Leaving Early</a:t>
            </a:r>
          </a:p>
        </p:txBody>
      </p:sp>
      <p:sp>
        <p:nvSpPr>
          <p:cNvPr id="10" name="Content Placeholder 2"/>
          <p:cNvSpPr>
            <a:spLocks noGrp="1"/>
          </p:cNvSpPr>
          <p:nvPr>
            <p:ph idx="1"/>
          </p:nvPr>
        </p:nvSpPr>
        <p:spPr>
          <a:xfrm>
            <a:off x="283074" y="3314204"/>
            <a:ext cx="6153819" cy="3415283"/>
          </a:xfrm>
        </p:spPr>
        <p:txBody>
          <a:bodyPr>
            <a:normAutofit/>
          </a:bodyPr>
          <a:lstStyle/>
          <a:p>
            <a:pPr marL="0" indent="0" algn="just">
              <a:spcBef>
                <a:spcPts val="0"/>
              </a:spcBef>
              <a:buNone/>
            </a:pPr>
            <a:r>
              <a:rPr lang="en-AU" sz="1800" dirty="0"/>
              <a:t>Students are expected to arrive at school and be in their classrooms by 8:45am, in time for the siren. Students who arrive after this time, need to go to the school’s reception to get a late note before going to class.</a:t>
            </a:r>
          </a:p>
          <a:p>
            <a:pPr marL="0" indent="0" algn="just">
              <a:spcBef>
                <a:spcPts val="0"/>
              </a:spcBef>
              <a:buNone/>
            </a:pPr>
            <a:endParaRPr lang="en-AU" sz="1800" dirty="0"/>
          </a:p>
          <a:p>
            <a:pPr marL="0" indent="0" algn="just">
              <a:spcBef>
                <a:spcPts val="0"/>
              </a:spcBef>
              <a:buNone/>
            </a:pPr>
            <a:r>
              <a:rPr lang="en-AU" sz="1800" dirty="0"/>
              <a:t>If you need to take your child out of school during the day, you will need to go to the school’s reception to sign your child out. The staff will arrange for your child to be brought to reception. Any person collecting your child from the school will need to be listed on the enrolment form and/or recorded on our student information system as having authority to collect.</a:t>
            </a:r>
          </a:p>
        </p:txBody>
      </p:sp>
      <p:sp>
        <p:nvSpPr>
          <p:cNvPr id="13" name="Title 1"/>
          <p:cNvSpPr txBox="1">
            <a:spLocks/>
          </p:cNvSpPr>
          <p:nvPr/>
        </p:nvSpPr>
        <p:spPr>
          <a:xfrm>
            <a:off x="283074" y="98940"/>
            <a:ext cx="6388099" cy="3686814"/>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AU" sz="2000" b="1" dirty="0">
                <a:latin typeface="+mn-lt"/>
              </a:rPr>
              <a:t>The School Day</a:t>
            </a:r>
          </a:p>
          <a:p>
            <a:endParaRPr lang="en-AU" sz="600" b="1" dirty="0">
              <a:latin typeface="+mn-lt"/>
            </a:endParaRPr>
          </a:p>
          <a:p>
            <a:r>
              <a:rPr lang="en-AU" sz="1800" dirty="0">
                <a:latin typeface="+mn-lt"/>
              </a:rPr>
              <a:t>During the school day we implement a range of activities to develop children to their full potential. These include:</a:t>
            </a:r>
          </a:p>
          <a:p>
            <a:pPr marL="342900" indent="-342900">
              <a:buFont typeface="Arial" panose="020B0604020202020204" pitchFamily="34" charset="0"/>
              <a:buChar char="•"/>
            </a:pPr>
            <a:r>
              <a:rPr lang="en-AU" sz="1800" dirty="0">
                <a:latin typeface="+mn-lt"/>
              </a:rPr>
              <a:t>Literacy activities</a:t>
            </a:r>
          </a:p>
          <a:p>
            <a:pPr marL="342900" indent="-342900">
              <a:buFont typeface="Arial" panose="020B0604020202020204" pitchFamily="34" charset="0"/>
              <a:buChar char="•"/>
            </a:pPr>
            <a:r>
              <a:rPr lang="en-AU" sz="1800" dirty="0">
                <a:latin typeface="+mn-lt"/>
              </a:rPr>
              <a:t>Mathematics activities</a:t>
            </a:r>
          </a:p>
          <a:p>
            <a:pPr marL="342900" indent="-342900">
              <a:buFont typeface="Arial" panose="020B0604020202020204" pitchFamily="34" charset="0"/>
              <a:buChar char="•"/>
            </a:pPr>
            <a:r>
              <a:rPr lang="en-AU" sz="1800" dirty="0">
                <a:latin typeface="+mn-lt"/>
              </a:rPr>
              <a:t>Physical Education</a:t>
            </a:r>
          </a:p>
          <a:p>
            <a:pPr marL="342900" indent="-342900">
              <a:buFont typeface="Arial" panose="020B0604020202020204" pitchFamily="34" charset="0"/>
              <a:buChar char="•"/>
            </a:pPr>
            <a:r>
              <a:rPr lang="en-AU" sz="1800" dirty="0">
                <a:latin typeface="+mn-lt"/>
              </a:rPr>
              <a:t>Speech and oral language programs</a:t>
            </a:r>
          </a:p>
          <a:p>
            <a:pPr marL="342900" indent="-342900">
              <a:buFont typeface="Arial" panose="020B0604020202020204" pitchFamily="34" charset="0"/>
              <a:buChar char="•"/>
            </a:pPr>
            <a:r>
              <a:rPr lang="en-AU" sz="1800" dirty="0">
                <a:latin typeface="+mn-lt"/>
              </a:rPr>
              <a:t>Engineering and STEM activities</a:t>
            </a:r>
          </a:p>
          <a:p>
            <a:pPr marL="342900" indent="-342900">
              <a:buFont typeface="Arial" panose="020B0604020202020204" pitchFamily="34" charset="0"/>
              <a:buChar char="•"/>
            </a:pPr>
            <a:r>
              <a:rPr lang="en-AU" sz="1800" dirty="0">
                <a:latin typeface="+mn-lt"/>
              </a:rPr>
              <a:t>Indoor and outdoor play</a:t>
            </a:r>
          </a:p>
          <a:p>
            <a:pPr marL="342900" indent="-342900">
              <a:buFont typeface="Arial" panose="020B0604020202020204" pitchFamily="34" charset="0"/>
              <a:buChar char="•"/>
            </a:pPr>
            <a:r>
              <a:rPr lang="en-AU" sz="1800" dirty="0">
                <a:latin typeface="+mn-lt"/>
              </a:rPr>
              <a:t>Art and craft activities</a:t>
            </a:r>
          </a:p>
          <a:p>
            <a:pPr marL="342900" indent="-342900">
              <a:buFont typeface="Arial" panose="020B0604020202020204" pitchFamily="34" charset="0"/>
              <a:buChar char="•"/>
            </a:pPr>
            <a:r>
              <a:rPr lang="en-AU" sz="1800" dirty="0">
                <a:latin typeface="+mn-lt"/>
              </a:rPr>
              <a:t>Protective behaviours </a:t>
            </a:r>
          </a:p>
          <a:p>
            <a:pPr marL="342900" indent="-342900">
              <a:buFont typeface="Arial" panose="020B0604020202020204" pitchFamily="34" charset="0"/>
              <a:buChar char="•"/>
            </a:pPr>
            <a:endParaRPr lang="en-AU" sz="2000" dirty="0">
              <a:latin typeface="+mn-lt"/>
            </a:endParaRPr>
          </a:p>
        </p:txBody>
      </p:sp>
      <p:sp>
        <p:nvSpPr>
          <p:cNvPr id="8" name="Title 1"/>
          <p:cNvSpPr txBox="1">
            <a:spLocks/>
          </p:cNvSpPr>
          <p:nvPr/>
        </p:nvSpPr>
        <p:spPr>
          <a:xfrm>
            <a:off x="283074" y="6069117"/>
            <a:ext cx="6388099" cy="52227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AU" sz="2000" b="1" dirty="0">
                <a:latin typeface="+mn-lt"/>
              </a:rPr>
              <a:t>Absentees / Illness</a:t>
            </a:r>
          </a:p>
        </p:txBody>
      </p:sp>
      <p:sp>
        <p:nvSpPr>
          <p:cNvPr id="9" name="Content Placeholder 2"/>
          <p:cNvSpPr txBox="1">
            <a:spLocks/>
          </p:cNvSpPr>
          <p:nvPr/>
        </p:nvSpPr>
        <p:spPr>
          <a:xfrm>
            <a:off x="283074" y="6384206"/>
            <a:ext cx="6388099" cy="305726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AU" sz="1800" dirty="0"/>
              <a:t>If your child is unwell and unable to attend school, please submit an attendance note on Compass or contact the school by phone, so that we can inform the teacher. If we have not heard from you by 10am, you will receive a text message requesting the reason for their absence. </a:t>
            </a:r>
          </a:p>
          <a:p>
            <a:pPr marL="0" indent="0" algn="just">
              <a:spcBef>
                <a:spcPts val="0"/>
              </a:spcBef>
              <a:buFont typeface="Arial" panose="020B0604020202020204" pitchFamily="34" charset="0"/>
              <a:buNone/>
            </a:pPr>
            <a:endParaRPr lang="en-AU" sz="1000" dirty="0"/>
          </a:p>
          <a:p>
            <a:pPr marL="0" indent="0" algn="just">
              <a:spcBef>
                <a:spcPts val="0"/>
              </a:spcBef>
              <a:buFont typeface="Arial" panose="020B0604020202020204" pitchFamily="34" charset="0"/>
              <a:buNone/>
            </a:pPr>
            <a:r>
              <a:rPr lang="en-AU" sz="1800" dirty="0"/>
              <a:t>Please make sure if your child has had a temperature, cough, diarrhoea or has been vomiting, to keep them home for 24 hours past the last episode.</a:t>
            </a:r>
          </a:p>
          <a:p>
            <a:pPr marL="0" indent="0" algn="just">
              <a:spcBef>
                <a:spcPts val="0"/>
              </a:spcBef>
              <a:buFont typeface="Arial" panose="020B0604020202020204" pitchFamily="34" charset="0"/>
              <a:buNone/>
            </a:pPr>
            <a:endParaRPr lang="en-AU" sz="1000" dirty="0"/>
          </a:p>
          <a:p>
            <a:pPr marL="0" indent="0" algn="just">
              <a:spcBef>
                <a:spcPts val="0"/>
              </a:spcBef>
              <a:buFont typeface="Arial" panose="020B0604020202020204" pitchFamily="34" charset="0"/>
              <a:buNone/>
            </a:pPr>
            <a:r>
              <a:rPr lang="en-AU" sz="1800" dirty="0"/>
              <a:t>If you child becomes unwell at school, we will contact the emergency contact, in the order that was provided on the enrolment form.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958479" y="974486"/>
            <a:ext cx="2527182" cy="2353246"/>
          </a:xfrm>
          <a:prstGeom prst="rect">
            <a:avLst/>
          </a:prstGeom>
          <a:ln>
            <a:noFill/>
          </a:ln>
          <a:effectLst>
            <a:softEdge rad="112500"/>
          </a:effectLst>
        </p:spPr>
      </p:pic>
      <p:sp>
        <p:nvSpPr>
          <p:cNvPr id="3" name="Subtitle 2">
            <a:extLst>
              <a:ext uri="{FF2B5EF4-FFF2-40B4-BE49-F238E27FC236}">
                <a16:creationId xmlns:a16="http://schemas.microsoft.com/office/drawing/2014/main" id="{2848C951-E1F3-8554-49AA-161BEB7351D4}"/>
              </a:ext>
            </a:extLst>
          </p:cNvPr>
          <p:cNvSpPr txBox="1">
            <a:spLocks/>
          </p:cNvSpPr>
          <p:nvPr/>
        </p:nvSpPr>
        <p:spPr>
          <a:xfrm>
            <a:off x="-1" y="9383720"/>
            <a:ext cx="6850165" cy="522279"/>
          </a:xfrm>
          <a:prstGeom prst="rect">
            <a:avLst/>
          </a:prstGeom>
          <a:solidFill>
            <a:srgbClr val="C00000"/>
          </a:solidFill>
          <a:ln>
            <a:solidFill>
              <a:srgbClr val="9B594E"/>
            </a:solidFill>
          </a:ln>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AU" b="1" dirty="0">
                <a:solidFill>
                  <a:schemeClr val="bg1"/>
                </a:solidFill>
              </a:rPr>
              <a:t>Respect • Responsibility • Kindness • Persistence • Courage</a:t>
            </a:r>
          </a:p>
        </p:txBody>
      </p:sp>
    </p:spTree>
    <p:extLst>
      <p:ext uri="{BB962C8B-B14F-4D97-AF65-F5344CB8AC3E}">
        <p14:creationId xmlns:p14="http://schemas.microsoft.com/office/powerpoint/2010/main" val="52721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6970" r="6859"/>
          <a:stretch/>
        </p:blipFill>
        <p:spPr>
          <a:xfrm>
            <a:off x="-46041" y="1044"/>
            <a:ext cx="6904041" cy="9624614"/>
          </a:xfrm>
          <a:prstGeom prst="rect">
            <a:avLst/>
          </a:prstGeom>
        </p:spPr>
      </p:pic>
      <p:grpSp>
        <p:nvGrpSpPr>
          <p:cNvPr id="4" name="Group 3"/>
          <p:cNvGrpSpPr/>
          <p:nvPr/>
        </p:nvGrpSpPr>
        <p:grpSpPr>
          <a:xfrm flipH="1">
            <a:off x="-46041" y="-56163"/>
            <a:ext cx="6925231" cy="9975441"/>
            <a:chOff x="253647" y="-39607"/>
            <a:chExt cx="8907692" cy="6906074"/>
          </a:xfrm>
        </p:grpSpPr>
        <p:cxnSp>
          <p:nvCxnSpPr>
            <p:cNvPr id="5" name="Straight Connector 4"/>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1896" y="1"/>
              <a:ext cx="2269443"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rgbClr val="F2C8B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8" name="Freeform 7"/>
            <p:cNvSpPr/>
            <p:nvPr/>
          </p:nvSpPr>
          <p:spPr>
            <a:xfrm>
              <a:off x="7142067" y="-39607"/>
              <a:ext cx="1948147" cy="686646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rgbClr val="ECAE9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9" name="Freeform 8"/>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0" name="Freeform 9"/>
            <p:cNvSpPr/>
            <p:nvPr/>
          </p:nvSpPr>
          <p:spPr>
            <a:xfrm>
              <a:off x="7010428"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Freeform 10"/>
            <p:cNvSpPr/>
            <p:nvPr/>
          </p:nvSpPr>
          <p:spPr>
            <a:xfrm>
              <a:off x="8295776" y="-8467"/>
              <a:ext cx="857531"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rgbClr val="D07155"/>
            </a:solidFill>
            <a:ln>
              <a:solidFill>
                <a:srgbClr val="ECAE99"/>
              </a:solid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2" name="Freeform 11"/>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Freeform 12"/>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9F171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Freeform 13"/>
            <p:cNvSpPr/>
            <p:nvPr/>
          </p:nvSpPr>
          <p:spPr>
            <a:xfrm>
              <a:off x="253647" y="-16908"/>
              <a:ext cx="863601"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 name="Subtitle 2">
            <a:extLst>
              <a:ext uri="{FF2B5EF4-FFF2-40B4-BE49-F238E27FC236}">
                <a16:creationId xmlns:a16="http://schemas.microsoft.com/office/drawing/2014/main" id="{D1FA2256-1C01-AD33-0AC4-D07C61D676A2}"/>
              </a:ext>
            </a:extLst>
          </p:cNvPr>
          <p:cNvSpPr txBox="1">
            <a:spLocks/>
          </p:cNvSpPr>
          <p:nvPr/>
        </p:nvSpPr>
        <p:spPr>
          <a:xfrm>
            <a:off x="-32563" y="9473184"/>
            <a:ext cx="6890563" cy="432815"/>
          </a:xfrm>
          <a:prstGeom prst="rect">
            <a:avLst/>
          </a:prstGeom>
          <a:solidFill>
            <a:srgbClr val="C00000"/>
          </a:solidFill>
          <a:ln>
            <a:solidFill>
              <a:srgbClr val="9B594E"/>
            </a:solidFill>
          </a:ln>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AU" b="1" dirty="0">
                <a:solidFill>
                  <a:schemeClr val="bg1"/>
                </a:solidFill>
              </a:rPr>
              <a:t>Respect • Responsibility • Kindness • Persistence • Courage</a:t>
            </a:r>
          </a:p>
        </p:txBody>
      </p:sp>
    </p:spTree>
    <p:extLst>
      <p:ext uri="{BB962C8B-B14F-4D97-AF65-F5344CB8AC3E}">
        <p14:creationId xmlns:p14="http://schemas.microsoft.com/office/powerpoint/2010/main" val="207322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49" y="139455"/>
            <a:ext cx="6388099" cy="522279"/>
          </a:xfrm>
        </p:spPr>
        <p:txBody>
          <a:bodyPr>
            <a:noAutofit/>
          </a:bodyPr>
          <a:lstStyle/>
          <a:p>
            <a:r>
              <a:rPr lang="en-AU" sz="2400" b="1" dirty="0">
                <a:latin typeface="+mn-lt"/>
              </a:rPr>
              <a:t>Equipment Required</a:t>
            </a:r>
          </a:p>
        </p:txBody>
      </p:sp>
      <p:sp>
        <p:nvSpPr>
          <p:cNvPr id="10" name="Content Placeholder 2"/>
          <p:cNvSpPr>
            <a:spLocks noGrp="1"/>
          </p:cNvSpPr>
          <p:nvPr>
            <p:ph idx="1"/>
          </p:nvPr>
        </p:nvSpPr>
        <p:spPr>
          <a:xfrm>
            <a:off x="234949" y="547428"/>
            <a:ext cx="6388099" cy="3415283"/>
          </a:xfrm>
        </p:spPr>
        <p:txBody>
          <a:bodyPr>
            <a:normAutofit/>
          </a:bodyPr>
          <a:lstStyle/>
          <a:p>
            <a:pPr marL="0" indent="0" algn="just">
              <a:spcBef>
                <a:spcPts val="0"/>
              </a:spcBef>
              <a:buNone/>
            </a:pPr>
            <a:r>
              <a:rPr lang="en-AU" sz="1800" dirty="0"/>
              <a:t>Please ensure your child brings the </a:t>
            </a:r>
          </a:p>
          <a:p>
            <a:pPr marL="0" indent="0" algn="just">
              <a:spcBef>
                <a:spcPts val="0"/>
              </a:spcBef>
              <a:buNone/>
            </a:pPr>
            <a:r>
              <a:rPr lang="en-AU" sz="1800" dirty="0"/>
              <a:t>following items to school each day:</a:t>
            </a:r>
          </a:p>
          <a:p>
            <a:pPr marL="0" indent="0" algn="just">
              <a:spcBef>
                <a:spcPts val="0"/>
              </a:spcBef>
              <a:buNone/>
            </a:pPr>
            <a:endParaRPr lang="en-AU" sz="600" dirty="0"/>
          </a:p>
          <a:p>
            <a:pPr algn="just">
              <a:spcBef>
                <a:spcPts val="0"/>
              </a:spcBef>
            </a:pPr>
            <a:r>
              <a:rPr lang="en-AU" sz="1800" dirty="0"/>
              <a:t>School Bag</a:t>
            </a:r>
          </a:p>
          <a:p>
            <a:pPr algn="just">
              <a:spcBef>
                <a:spcPts val="0"/>
              </a:spcBef>
            </a:pPr>
            <a:r>
              <a:rPr lang="en-AU" sz="1800" dirty="0"/>
              <a:t>Drink Bottle</a:t>
            </a:r>
          </a:p>
          <a:p>
            <a:pPr algn="just">
              <a:spcBef>
                <a:spcPts val="0"/>
              </a:spcBef>
            </a:pPr>
            <a:r>
              <a:rPr lang="en-AU" sz="1800" dirty="0"/>
              <a:t>Lunch box with packed lunch, including Recess</a:t>
            </a:r>
          </a:p>
          <a:p>
            <a:pPr algn="just">
              <a:spcBef>
                <a:spcPts val="0"/>
              </a:spcBef>
            </a:pPr>
            <a:r>
              <a:rPr lang="en-AU" sz="1800" dirty="0"/>
              <a:t>Spare set of clothing, including shirt, pants, underwear and socks (Pre-Primary students)</a:t>
            </a:r>
          </a:p>
          <a:p>
            <a:pPr marL="0" indent="0">
              <a:buNone/>
            </a:pPr>
            <a:r>
              <a:rPr lang="en-AU" sz="1800" dirty="0"/>
              <a:t>Prior to the beginning of each year, student book lists are sent home to provide parents with a list of required school supplies for the following year. Copies of these lists are available at Reception.</a:t>
            </a:r>
          </a:p>
          <a:p>
            <a:pPr marL="0" indent="0" algn="just">
              <a:spcBef>
                <a:spcPts val="0"/>
              </a:spcBef>
              <a:buNone/>
            </a:pPr>
            <a:endParaRPr lang="en-AU" sz="1800" dirty="0"/>
          </a:p>
        </p:txBody>
      </p:sp>
      <p:pic>
        <p:nvPicPr>
          <p:cNvPr id="2050" name="Picture 2" descr="Image result for red and white school ba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881" y="263563"/>
            <a:ext cx="1047751"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itle 1"/>
          <p:cNvSpPr txBox="1">
            <a:spLocks/>
          </p:cNvSpPr>
          <p:nvPr/>
        </p:nvSpPr>
        <p:spPr>
          <a:xfrm>
            <a:off x="234949" y="3376597"/>
            <a:ext cx="6388099" cy="52227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AU" sz="2400" b="1" dirty="0">
                <a:latin typeface="+mn-lt"/>
              </a:rPr>
              <a:t>School Uniforms</a:t>
            </a:r>
          </a:p>
        </p:txBody>
      </p:sp>
      <p:sp>
        <p:nvSpPr>
          <p:cNvPr id="15" name="Content Placeholder 2"/>
          <p:cNvSpPr txBox="1">
            <a:spLocks/>
          </p:cNvSpPr>
          <p:nvPr/>
        </p:nvSpPr>
        <p:spPr>
          <a:xfrm>
            <a:off x="234949" y="3789804"/>
            <a:ext cx="6335822" cy="428129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AU" sz="1800" dirty="0"/>
              <a:t>Our aim is to have all children in uniforms each day. To that end, we sell our uniforms at cost price. We have a strict ‘</a:t>
            </a:r>
            <a:r>
              <a:rPr lang="en-AU" sz="1800" b="1" i="1" dirty="0"/>
              <a:t>No Hat, No Sun</a:t>
            </a:r>
            <a:r>
              <a:rPr lang="en-AU" sz="1800" dirty="0"/>
              <a:t>’ policy at Waddington. This means that children must remain in a designated undercover area during play times if they are not wearing a </a:t>
            </a:r>
            <a:r>
              <a:rPr lang="en-AU" sz="1800" b="1" dirty="0"/>
              <a:t>bucket hat</a:t>
            </a:r>
            <a:r>
              <a:rPr lang="en-AU" sz="1800" dirty="0"/>
              <a:t>. </a:t>
            </a:r>
          </a:p>
          <a:p>
            <a:pPr marL="0" indent="0" algn="just">
              <a:spcBef>
                <a:spcPts val="0"/>
              </a:spcBef>
              <a:buFont typeface="Arial" panose="020B0604020202020204" pitchFamily="34" charset="0"/>
              <a:buNone/>
            </a:pPr>
            <a:endParaRPr lang="en-AU" sz="1800" dirty="0"/>
          </a:p>
          <a:p>
            <a:pPr marL="0" indent="0" algn="just">
              <a:spcBef>
                <a:spcPts val="0"/>
              </a:spcBef>
              <a:buFont typeface="Arial" panose="020B0604020202020204" pitchFamily="34" charset="0"/>
              <a:buNone/>
            </a:pPr>
            <a:r>
              <a:rPr lang="en-AU" sz="1800" dirty="0"/>
              <a:t>Children will be allocated a faction before their first day (</a:t>
            </a:r>
            <a:r>
              <a:rPr lang="en-AU" sz="1800" dirty="0" err="1"/>
              <a:t>Kawlool</a:t>
            </a:r>
            <a:r>
              <a:rPr lang="en-AU" sz="1800" dirty="0"/>
              <a:t> - Green or </a:t>
            </a:r>
            <a:r>
              <a:rPr lang="en-AU" sz="1800" dirty="0" err="1"/>
              <a:t>Marloo</a:t>
            </a:r>
            <a:r>
              <a:rPr lang="en-AU" sz="1800" dirty="0"/>
              <a:t> - Blue). </a:t>
            </a:r>
          </a:p>
          <a:p>
            <a:pPr marL="0" indent="0" algn="just">
              <a:spcBef>
                <a:spcPts val="0"/>
              </a:spcBef>
              <a:buFont typeface="Arial" panose="020B0604020202020204" pitchFamily="34" charset="0"/>
              <a:buNone/>
            </a:pPr>
            <a:endParaRPr lang="en-AU" sz="1800" dirty="0"/>
          </a:p>
          <a:p>
            <a:pPr marL="0" indent="0" algn="just">
              <a:spcBef>
                <a:spcPts val="0"/>
              </a:spcBef>
              <a:buFont typeface="Arial" panose="020B0604020202020204" pitchFamily="34" charset="0"/>
              <a:buNone/>
            </a:pPr>
            <a:r>
              <a:rPr lang="en-AU" sz="1800" dirty="0"/>
              <a:t>Uniforms can be purchased from our Uniform Shop situated in Block 3 on Fridays from 2.45pm to 3.15pm or complete an order form that can be found at the front office or downloaded from the school's website. We do not have EFTPOS facilities available so payment needs to be in cash (correct amount as change cannot be given) or direct bank transfer (</a:t>
            </a:r>
            <a:r>
              <a:rPr lang="en-AU" sz="1800" b="1" dirty="0"/>
              <a:t>BSB 016 353  Account 3408 73676</a:t>
            </a:r>
            <a:r>
              <a:rPr lang="en-AU" sz="1800" dirty="0"/>
              <a:t>) including your child’s name and uniforms in the narration. For example, </a:t>
            </a:r>
            <a:r>
              <a:rPr lang="en-AU" sz="1800" b="1" dirty="0" err="1"/>
              <a:t>C.Smith</a:t>
            </a:r>
            <a:r>
              <a:rPr lang="en-AU" sz="1800" b="1" dirty="0"/>
              <a:t> – Uniforms.</a:t>
            </a:r>
          </a:p>
        </p:txBody>
      </p:sp>
      <p:sp>
        <p:nvSpPr>
          <p:cNvPr id="3" name="Subtitle 2">
            <a:extLst>
              <a:ext uri="{FF2B5EF4-FFF2-40B4-BE49-F238E27FC236}">
                <a16:creationId xmlns:a16="http://schemas.microsoft.com/office/drawing/2014/main" id="{6450E5C2-FAC0-4D6E-B7DF-C9144AD8D490}"/>
              </a:ext>
            </a:extLst>
          </p:cNvPr>
          <p:cNvSpPr txBox="1">
            <a:spLocks/>
          </p:cNvSpPr>
          <p:nvPr/>
        </p:nvSpPr>
        <p:spPr>
          <a:xfrm>
            <a:off x="-1" y="9436608"/>
            <a:ext cx="6850165" cy="469391"/>
          </a:xfrm>
          <a:prstGeom prst="rect">
            <a:avLst/>
          </a:prstGeom>
          <a:solidFill>
            <a:srgbClr val="C00000"/>
          </a:solidFill>
          <a:ln>
            <a:solidFill>
              <a:srgbClr val="9B594E"/>
            </a:solidFill>
          </a:ln>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AU" b="1" dirty="0">
                <a:solidFill>
                  <a:schemeClr val="bg1"/>
                </a:solidFill>
              </a:rPr>
              <a:t>Respect • Responsibility • Kindness • Persistence • Courage</a:t>
            </a:r>
          </a:p>
        </p:txBody>
      </p:sp>
    </p:spTree>
    <p:extLst>
      <p:ext uri="{BB962C8B-B14F-4D97-AF65-F5344CB8AC3E}">
        <p14:creationId xmlns:p14="http://schemas.microsoft.com/office/powerpoint/2010/main" val="3577769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7638" y="-11385"/>
            <a:ext cx="5862638" cy="1648326"/>
          </a:xfrm>
          <a:prstGeom prst="rect">
            <a:avLst/>
          </a:prstGeom>
          <a:solidFill>
            <a:srgbClr val="C00000"/>
          </a:solidFill>
          <a:ln w="38100">
            <a:solidFill>
              <a:srgbClr val="9B594E"/>
            </a:solidFill>
          </a:ln>
        </p:spPr>
        <p:txBody>
          <a:bodyPr vert="horz" lIns="91440" tIns="45720" rIns="91440" bIns="45720" rtlCol="0" anchor="t">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n-AU" sz="3200" dirty="0"/>
          </a:p>
        </p:txBody>
      </p:sp>
      <p:grpSp>
        <p:nvGrpSpPr>
          <p:cNvPr id="58" name="Group 57"/>
          <p:cNvGrpSpPr/>
          <p:nvPr/>
        </p:nvGrpSpPr>
        <p:grpSpPr>
          <a:xfrm>
            <a:off x="-147639" y="-85191"/>
            <a:ext cx="7129009" cy="9975441"/>
            <a:chOff x="-8466" y="-39607"/>
            <a:chExt cx="9169805" cy="6906074"/>
          </a:xfrm>
        </p:grpSpPr>
        <p:cxnSp>
          <p:nvCxnSpPr>
            <p:cNvPr id="59" name="Straight Connector 58"/>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61" name="Freeform 60"/>
            <p:cNvSpPr/>
            <p:nvPr/>
          </p:nvSpPr>
          <p:spPr>
            <a:xfrm>
              <a:off x="6891896" y="1"/>
              <a:ext cx="2269443"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rgbClr val="F2C8B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2" name="Freeform 61"/>
            <p:cNvSpPr/>
            <p:nvPr/>
          </p:nvSpPr>
          <p:spPr>
            <a:xfrm>
              <a:off x="7142067" y="-39607"/>
              <a:ext cx="1948147" cy="686646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rgbClr val="ECAE9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3" name="Freeform 62"/>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4" name="Freeform 63"/>
            <p:cNvSpPr/>
            <p:nvPr/>
          </p:nvSpPr>
          <p:spPr>
            <a:xfrm>
              <a:off x="7010428"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5" name="Freeform 64"/>
            <p:cNvSpPr/>
            <p:nvPr/>
          </p:nvSpPr>
          <p:spPr>
            <a:xfrm>
              <a:off x="8295776" y="-8467"/>
              <a:ext cx="857531"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rgbClr val="D07155"/>
            </a:solidFill>
            <a:ln>
              <a:solidFill>
                <a:srgbClr val="ECAE99"/>
              </a:solid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6" name="Freeform 65"/>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BF4E2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7" name="Freeform 66"/>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8" name="Freeform 6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69" name="Rectangle 68"/>
          <p:cNvSpPr/>
          <p:nvPr/>
        </p:nvSpPr>
        <p:spPr>
          <a:xfrm>
            <a:off x="358175" y="266294"/>
            <a:ext cx="5191238" cy="1015663"/>
          </a:xfrm>
          <a:prstGeom prst="rect">
            <a:avLst/>
          </a:prstGeom>
        </p:spPr>
        <p:txBody>
          <a:bodyPr wrap="square">
            <a:spAutoFit/>
          </a:bodyPr>
          <a:lstStyle/>
          <a:p>
            <a:pPr algn="ctr"/>
            <a:r>
              <a:rPr lang="en-AU" sz="3200" b="1" dirty="0">
                <a:solidFill>
                  <a:schemeClr val="accent2">
                    <a:lumMod val="40000"/>
                    <a:lumOff val="60000"/>
                  </a:schemeClr>
                </a:solidFill>
              </a:rPr>
              <a:t>Waddington Primary School</a:t>
            </a:r>
          </a:p>
          <a:p>
            <a:pPr algn="ctr"/>
            <a:r>
              <a:rPr lang="en-AU" sz="2800" dirty="0">
                <a:solidFill>
                  <a:schemeClr val="bg1"/>
                </a:solidFill>
              </a:rPr>
              <a:t>2026 School Information</a:t>
            </a:r>
          </a:p>
        </p:txBody>
      </p:sp>
      <p:sp>
        <p:nvSpPr>
          <p:cNvPr id="3" name="Subtitle 2">
            <a:extLst>
              <a:ext uri="{FF2B5EF4-FFF2-40B4-BE49-F238E27FC236}">
                <a16:creationId xmlns:a16="http://schemas.microsoft.com/office/drawing/2014/main" id="{7B936E0C-FF23-E5DC-7D33-B227CD95B3BA}"/>
              </a:ext>
            </a:extLst>
          </p:cNvPr>
          <p:cNvSpPr txBox="1">
            <a:spLocks/>
          </p:cNvSpPr>
          <p:nvPr/>
        </p:nvSpPr>
        <p:spPr>
          <a:xfrm>
            <a:off x="-147640" y="9376012"/>
            <a:ext cx="7122763" cy="529989"/>
          </a:xfrm>
          <a:prstGeom prst="rect">
            <a:avLst/>
          </a:prstGeom>
          <a:solidFill>
            <a:srgbClr val="C00000"/>
          </a:solidFill>
          <a:ln>
            <a:solidFill>
              <a:srgbClr val="9B594E"/>
            </a:solidFill>
          </a:ln>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AU" b="1" dirty="0">
                <a:solidFill>
                  <a:schemeClr val="bg1"/>
                </a:solidFill>
              </a:rPr>
              <a:t>Respect • Responsibility • Kindness • Persistence • Courage</a:t>
            </a:r>
          </a:p>
        </p:txBody>
      </p:sp>
      <p:sp>
        <p:nvSpPr>
          <p:cNvPr id="2" name="TextBox 1">
            <a:extLst>
              <a:ext uri="{FF2B5EF4-FFF2-40B4-BE49-F238E27FC236}">
                <a16:creationId xmlns:a16="http://schemas.microsoft.com/office/drawing/2014/main" id="{06328CB4-BED3-3C55-A0CC-BCC4A76B4BFF}"/>
              </a:ext>
            </a:extLst>
          </p:cNvPr>
          <p:cNvSpPr txBox="1"/>
          <p:nvPr/>
        </p:nvSpPr>
        <p:spPr>
          <a:xfrm>
            <a:off x="358175" y="1715670"/>
            <a:ext cx="6054817" cy="5355312"/>
          </a:xfrm>
          <a:prstGeom prst="rect">
            <a:avLst/>
          </a:prstGeom>
          <a:noFill/>
        </p:spPr>
        <p:txBody>
          <a:bodyPr wrap="square" rtlCol="0">
            <a:spAutoFit/>
          </a:bodyPr>
          <a:lstStyle/>
          <a:p>
            <a:endParaRPr lang="en-AU" b="1" dirty="0"/>
          </a:p>
          <a:p>
            <a:r>
              <a:rPr lang="en-AU" b="1" dirty="0"/>
              <a:t>WADDINGTON PRIMARY SCHOOL CONTACT DETAILS</a:t>
            </a:r>
          </a:p>
          <a:p>
            <a:endParaRPr lang="en-AU" dirty="0"/>
          </a:p>
          <a:p>
            <a:r>
              <a:rPr lang="en-AU" b="1" dirty="0"/>
              <a:t>Address:</a:t>
            </a:r>
            <a:r>
              <a:rPr lang="en-AU" dirty="0"/>
              <a:t> 15 Henniker Way, Koondoola WA 6064</a:t>
            </a:r>
          </a:p>
          <a:p>
            <a:endParaRPr lang="en-AU" dirty="0"/>
          </a:p>
          <a:p>
            <a:r>
              <a:rPr lang="en-AU" b="1" dirty="0"/>
              <a:t>Office hours: </a:t>
            </a:r>
            <a:r>
              <a:rPr lang="en-AU" dirty="0"/>
              <a:t>8:30am to 3:30pm</a:t>
            </a:r>
          </a:p>
          <a:p>
            <a:endParaRPr lang="en-AU" dirty="0"/>
          </a:p>
          <a:p>
            <a:r>
              <a:rPr lang="en-AU" b="1" dirty="0"/>
              <a:t>Email:</a:t>
            </a:r>
            <a:r>
              <a:rPr lang="en-AU" dirty="0"/>
              <a:t> </a:t>
            </a:r>
            <a:r>
              <a:rPr lang="en-AU" dirty="0">
                <a:hlinkClick r:id="rId2"/>
              </a:rPr>
              <a:t>Waddington.ps@education.wa.edu.au</a:t>
            </a:r>
            <a:endParaRPr lang="en-AU" dirty="0"/>
          </a:p>
          <a:p>
            <a:endParaRPr lang="en-AU" dirty="0"/>
          </a:p>
          <a:p>
            <a:r>
              <a:rPr lang="en-AU" b="1" dirty="0"/>
              <a:t>Office Phone: </a:t>
            </a:r>
            <a:r>
              <a:rPr lang="en-AU" dirty="0"/>
              <a:t>(08) 9462 9500</a:t>
            </a:r>
          </a:p>
          <a:p>
            <a:endParaRPr lang="en-AU" dirty="0"/>
          </a:p>
          <a:p>
            <a:r>
              <a:rPr lang="en-AU" b="1" dirty="0"/>
              <a:t>School website: </a:t>
            </a:r>
            <a:r>
              <a:rPr lang="en-AU" dirty="0">
                <a:hlinkClick r:id="rId3"/>
              </a:rPr>
              <a:t>www.waddingtonps.wa.edu.au</a:t>
            </a:r>
            <a:endParaRPr lang="en-AU" dirty="0"/>
          </a:p>
          <a:p>
            <a:endParaRPr lang="en-AU" dirty="0"/>
          </a:p>
          <a:p>
            <a:r>
              <a:rPr lang="en-AU" sz="1800" b="1" i="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Follow us on social media</a:t>
            </a:r>
            <a:endParaRPr lang="en-AU" dirty="0"/>
          </a:p>
          <a:p>
            <a:endParaRPr lang="en-AU" dirty="0"/>
          </a:p>
          <a:p>
            <a:r>
              <a:rPr lang="en-AU" b="1" dirty="0"/>
              <a:t>Facebook:</a:t>
            </a:r>
            <a:r>
              <a:rPr lang="en-AU" dirty="0"/>
              <a:t> Waddington Primary School </a:t>
            </a:r>
          </a:p>
          <a:p>
            <a:endParaRPr lang="en-AU" dirty="0"/>
          </a:p>
          <a:p>
            <a:endParaRPr lang="en-AU" dirty="0"/>
          </a:p>
          <a:p>
            <a:r>
              <a:rPr lang="en-AU" b="1" dirty="0"/>
              <a:t>Instagram:</a:t>
            </a:r>
            <a:r>
              <a:rPr lang="en-AU" dirty="0"/>
              <a:t> </a:t>
            </a:r>
            <a:r>
              <a:rPr lang="en-AU" dirty="0" err="1"/>
              <a:t>waddington_primary_school</a:t>
            </a:r>
            <a:r>
              <a:rPr lang="en-AU" dirty="0"/>
              <a:t> </a:t>
            </a:r>
          </a:p>
        </p:txBody>
      </p:sp>
      <p:pic>
        <p:nvPicPr>
          <p:cNvPr id="4" name="Picture 3">
            <a:extLst>
              <a:ext uri="{FF2B5EF4-FFF2-40B4-BE49-F238E27FC236}">
                <a16:creationId xmlns:a16="http://schemas.microsoft.com/office/drawing/2014/main" id="{D223AD38-9134-74A0-0C11-2953430914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2067" y="5706552"/>
            <a:ext cx="574419" cy="593794"/>
          </a:xfrm>
          <a:prstGeom prst="rect">
            <a:avLst/>
          </a:prstGeom>
          <a:noFill/>
          <a:ln>
            <a:noFill/>
          </a:ln>
        </p:spPr>
      </p:pic>
      <p:pic>
        <p:nvPicPr>
          <p:cNvPr id="5" name="Picture 4">
            <a:extLst>
              <a:ext uri="{FF2B5EF4-FFF2-40B4-BE49-F238E27FC236}">
                <a16:creationId xmlns:a16="http://schemas.microsoft.com/office/drawing/2014/main" id="{AC6BA3F6-D9A6-8FB3-C4E5-B5C88F2284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253159" y="6540507"/>
            <a:ext cx="631048" cy="609204"/>
          </a:xfrm>
          <a:prstGeom prst="rect">
            <a:avLst/>
          </a:prstGeom>
        </p:spPr>
      </p:pic>
    </p:spTree>
    <p:extLst>
      <p:ext uri="{BB962C8B-B14F-4D97-AF65-F5344CB8AC3E}">
        <p14:creationId xmlns:p14="http://schemas.microsoft.com/office/powerpoint/2010/main" val="1318321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11958" r="28698"/>
          <a:stretch/>
        </p:blipFill>
        <p:spPr>
          <a:xfrm>
            <a:off x="-147640" y="1565596"/>
            <a:ext cx="7149095" cy="8031142"/>
          </a:xfrm>
          <a:prstGeom prst="rect">
            <a:avLst/>
          </a:prstGeom>
        </p:spPr>
      </p:pic>
      <p:sp>
        <p:nvSpPr>
          <p:cNvPr id="6" name="Title 1"/>
          <p:cNvSpPr txBox="1">
            <a:spLocks/>
          </p:cNvSpPr>
          <p:nvPr/>
        </p:nvSpPr>
        <p:spPr>
          <a:xfrm>
            <a:off x="347070" y="-69039"/>
            <a:ext cx="5862638" cy="1648326"/>
          </a:xfrm>
          <a:prstGeom prst="rect">
            <a:avLst/>
          </a:prstGeom>
          <a:solidFill>
            <a:srgbClr val="BF4E2A"/>
          </a:solidFill>
          <a:ln w="38100">
            <a:solidFill>
              <a:srgbClr val="9B594E"/>
            </a:solidFill>
          </a:ln>
        </p:spPr>
        <p:txBody>
          <a:bodyPr vert="horz" lIns="91440" tIns="45720" rIns="91440" bIns="45720" rtlCol="0" anchor="t">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n-AU" sz="3200" dirty="0"/>
          </a:p>
        </p:txBody>
      </p:sp>
      <p:grpSp>
        <p:nvGrpSpPr>
          <p:cNvPr id="58" name="Group 57"/>
          <p:cNvGrpSpPr/>
          <p:nvPr/>
        </p:nvGrpSpPr>
        <p:grpSpPr>
          <a:xfrm>
            <a:off x="-147639" y="-85191"/>
            <a:ext cx="7129009" cy="9975441"/>
            <a:chOff x="-8466" y="-39607"/>
            <a:chExt cx="9169805" cy="6906074"/>
          </a:xfrm>
        </p:grpSpPr>
        <p:cxnSp>
          <p:nvCxnSpPr>
            <p:cNvPr id="59" name="Straight Connector 58"/>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61" name="Freeform 60"/>
            <p:cNvSpPr/>
            <p:nvPr/>
          </p:nvSpPr>
          <p:spPr>
            <a:xfrm>
              <a:off x="6891896" y="1"/>
              <a:ext cx="2269443"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rgbClr val="F2C8B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2" name="Freeform 61"/>
            <p:cNvSpPr/>
            <p:nvPr/>
          </p:nvSpPr>
          <p:spPr>
            <a:xfrm>
              <a:off x="7142067" y="-39607"/>
              <a:ext cx="1948147" cy="686646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rgbClr val="ECAE9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3" name="Freeform 62"/>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4" name="Freeform 63"/>
            <p:cNvSpPr/>
            <p:nvPr/>
          </p:nvSpPr>
          <p:spPr>
            <a:xfrm>
              <a:off x="7010428"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5" name="Freeform 64"/>
            <p:cNvSpPr/>
            <p:nvPr/>
          </p:nvSpPr>
          <p:spPr>
            <a:xfrm>
              <a:off x="8295776" y="-8467"/>
              <a:ext cx="857531"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rgbClr val="D07155"/>
            </a:solidFill>
            <a:ln>
              <a:solidFill>
                <a:srgbClr val="ECAE99"/>
              </a:solid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6" name="Freeform 65"/>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BF4E2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7" name="Freeform 66"/>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8" name="Freeform 6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69" name="Rectangle 68"/>
          <p:cNvSpPr/>
          <p:nvPr/>
        </p:nvSpPr>
        <p:spPr>
          <a:xfrm>
            <a:off x="480094" y="266294"/>
            <a:ext cx="5862637" cy="1015663"/>
          </a:xfrm>
          <a:prstGeom prst="rect">
            <a:avLst/>
          </a:prstGeom>
        </p:spPr>
        <p:txBody>
          <a:bodyPr wrap="square">
            <a:spAutoFit/>
          </a:bodyPr>
          <a:lstStyle/>
          <a:p>
            <a:r>
              <a:rPr lang="en-AU" sz="3200" b="1" dirty="0">
                <a:solidFill>
                  <a:schemeClr val="accent2">
                    <a:lumMod val="40000"/>
                    <a:lumOff val="60000"/>
                  </a:schemeClr>
                </a:solidFill>
              </a:rPr>
              <a:t>Waddington Primary School</a:t>
            </a:r>
          </a:p>
          <a:p>
            <a:r>
              <a:rPr lang="en-AU" sz="2800" b="1" dirty="0">
                <a:solidFill>
                  <a:schemeClr val="bg1"/>
                </a:solidFill>
              </a:rPr>
              <a:t>2026 Parent Information</a:t>
            </a:r>
          </a:p>
        </p:txBody>
      </p:sp>
      <p:sp>
        <p:nvSpPr>
          <p:cNvPr id="2" name="Subtitle 2">
            <a:extLst>
              <a:ext uri="{FF2B5EF4-FFF2-40B4-BE49-F238E27FC236}">
                <a16:creationId xmlns:a16="http://schemas.microsoft.com/office/drawing/2014/main" id="{E5BC6FA7-59C4-BA65-FA8C-8584AD602A06}"/>
              </a:ext>
            </a:extLst>
          </p:cNvPr>
          <p:cNvSpPr txBox="1">
            <a:spLocks/>
          </p:cNvSpPr>
          <p:nvPr/>
        </p:nvSpPr>
        <p:spPr>
          <a:xfrm>
            <a:off x="-145147" y="9460993"/>
            <a:ext cx="7120269" cy="458084"/>
          </a:xfrm>
          <a:prstGeom prst="rect">
            <a:avLst/>
          </a:prstGeom>
          <a:solidFill>
            <a:srgbClr val="C00000"/>
          </a:solidFill>
          <a:ln>
            <a:solidFill>
              <a:srgbClr val="9B594E"/>
            </a:solidFill>
          </a:ln>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AU" b="1" dirty="0">
                <a:solidFill>
                  <a:schemeClr val="bg1"/>
                </a:solidFill>
              </a:rPr>
              <a:t>Respect • Responsibility • Kindness • Persistence • Courage</a:t>
            </a:r>
          </a:p>
        </p:txBody>
      </p:sp>
    </p:spTree>
    <p:extLst>
      <p:ext uri="{BB962C8B-B14F-4D97-AF65-F5344CB8AC3E}">
        <p14:creationId xmlns:p14="http://schemas.microsoft.com/office/powerpoint/2010/main" val="40003110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EA9A7DFA1E7A4A94B272B0A6FE66D7" ma:contentTypeVersion="0" ma:contentTypeDescription="Create a new document." ma:contentTypeScope="" ma:versionID="bae3e2b368531b4726b6cc7dcc60645c">
  <xsd:schema xmlns:xsd="http://www.w3.org/2001/XMLSchema" xmlns:xs="http://www.w3.org/2001/XMLSchema" xmlns:p="http://schemas.microsoft.com/office/2006/metadata/properties" targetNamespace="http://schemas.microsoft.com/office/2006/metadata/properties" ma:root="true" ma:fieldsID="2bf6c222d44b0184d9a556e159180f3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A20BEE-02B0-4368-AB5D-92B6D158AB5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E295350-555E-43E4-8AF0-53A42F34A205}">
  <ds:schemaRefs>
    <ds:schemaRef ds:uri="http://schemas.microsoft.com/sharepoint/v3/contenttype/forms"/>
  </ds:schemaRefs>
</ds:datastoreItem>
</file>

<file path=customXml/itemProps3.xml><?xml version="1.0" encoding="utf-8"?>
<ds:datastoreItem xmlns:ds="http://schemas.openxmlformats.org/officeDocument/2006/customXml" ds:itemID="{D43824AA-3A3B-4E2D-ABAD-E0AC85093A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5996</TotalTime>
  <Words>1150</Words>
  <Application>Microsoft Office PowerPoint</Application>
  <PresentationFormat>A4 Paper (210x297 mm)</PresentationFormat>
  <Paragraphs>133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Welcome to Waddington!</vt:lpstr>
      <vt:lpstr>2026 Term Dates</vt:lpstr>
      <vt:lpstr>Enrolment Information</vt:lpstr>
      <vt:lpstr>Arriving Late / Leaving Early</vt:lpstr>
      <vt:lpstr>PowerPoint Presentation</vt:lpstr>
      <vt:lpstr>Equipment Required</vt:lpstr>
      <vt:lpstr>PowerPoint Presentation</vt:lpstr>
      <vt:lpstr>PowerPoint Presentation</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KEENAN Adrian [Waddington Primary School]</dc:creator>
  <cp:lastModifiedBy>BACHE Jennifer [Waddington Primary School]</cp:lastModifiedBy>
  <cp:revision>237</cp:revision>
  <cp:lastPrinted>2025-12-01T05:47:12Z</cp:lastPrinted>
  <dcterms:created xsi:type="dcterms:W3CDTF">2019-12-23T04:22:50Z</dcterms:created>
  <dcterms:modified xsi:type="dcterms:W3CDTF">2025-12-01T05:51:36Z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0x01010017EA9A7DFA1E7A4A94B272B0A6FE66D7</vt:lpwstr>
  </property>
  <property fmtid="{D5CDD505-2E9C-101B-9397-08002B2CF9AE}" pid="3" name="MSIP_Label_bcfaba3c-b62d-4cd7-a2b1-d365f20898c5_Enabled">
    <vt:lpwstr>true</vt:lpwstr>
  </property>
  <property fmtid="{D5CDD505-2E9C-101B-9397-08002B2CF9AE}" pid="4" name="MSIP_Label_bcfaba3c-b62d-4cd7-a2b1-d365f20898c5_SetDate">
    <vt:lpwstr>2025-12-01T05:39:18Z</vt:lpwstr>
  </property>
  <property fmtid="{D5CDD505-2E9C-101B-9397-08002B2CF9AE}" pid="5" name="MSIP_Label_bcfaba3c-b62d-4cd7-a2b1-d365f20898c5_Method">
    <vt:lpwstr>Privileged</vt:lpwstr>
  </property>
  <property fmtid="{D5CDD505-2E9C-101B-9397-08002B2CF9AE}" pid="6" name="MSIP_Label_bcfaba3c-b62d-4cd7-a2b1-d365f20898c5_Name">
    <vt:lpwstr>NO LABEL</vt:lpwstr>
  </property>
  <property fmtid="{D5CDD505-2E9C-101B-9397-08002B2CF9AE}" pid="7" name="MSIP_Label_bcfaba3c-b62d-4cd7-a2b1-d365f20898c5_SiteId">
    <vt:lpwstr>e08016f9-d1fd-4cbb-83b0-b76eb4361627</vt:lpwstr>
  </property>
  <property fmtid="{D5CDD505-2E9C-101B-9397-08002B2CF9AE}" pid="8" name="MSIP_Label_bcfaba3c-b62d-4cd7-a2b1-d365f20898c5_ActionId">
    <vt:lpwstr>a08ccb17-9feb-41f4-b4cb-2fcc200ee6d3</vt:lpwstr>
  </property>
  <property fmtid="{D5CDD505-2E9C-101B-9397-08002B2CF9AE}" pid="9" name="MSIP_Label_bcfaba3c-b62d-4cd7-a2b1-d365f20898c5_ContentBits">
    <vt:lpwstr>0</vt:lpwstr>
  </property>
  <property fmtid="{D5CDD505-2E9C-101B-9397-08002B2CF9AE}" pid="10" name="MSIP_Label_bcfaba3c-b62d-4cd7-a2b1-d365f20898c5_Tag">
    <vt:lpwstr>10, 0, 1, 1</vt:lpwstr>
  </property>
</Properties>
</file>